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3" r:id="rId5"/>
    <p:sldId id="262" r:id="rId6"/>
    <p:sldId id="257" r:id="rId7"/>
    <p:sldId id="264" r:id="rId8"/>
    <p:sldId id="261"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7321"/>
    <a:srgbClr val="0000BE"/>
    <a:srgbClr val="0000E5"/>
    <a:srgbClr val="0000AB"/>
    <a:srgbClr val="2888C7"/>
    <a:srgbClr val="AACB7D"/>
    <a:srgbClr val="86D3F3"/>
    <a:srgbClr val="A066AC"/>
    <a:srgbClr val="F2C967"/>
    <a:srgbClr val="E074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21508931-2439-4833-A7DF-289977FFB033}" type="datetimeFigureOut">
              <a:rPr lang="fr-FR" smtClean="0"/>
              <a:t>09/04/2020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651626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21508931-2439-4833-A7DF-289977FFB033}" type="datetimeFigureOut">
              <a:rPr lang="fr-FR" smtClean="0"/>
              <a:t>09/04/2020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2590615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21508931-2439-4833-A7DF-289977FFB033}" type="datetimeFigureOut">
              <a:rPr lang="fr-FR" smtClean="0"/>
              <a:t>09/04/2020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356369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21508931-2439-4833-A7DF-289977FFB033}" type="datetimeFigureOut">
              <a:rPr lang="fr-FR" smtClean="0"/>
              <a:t>09/04/2020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1393447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21508931-2439-4833-A7DF-289977FFB033}" type="datetimeFigureOut">
              <a:rPr lang="fr-FR" smtClean="0"/>
              <a:t>09/04/2020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310850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21508931-2439-4833-A7DF-289977FFB033}" type="datetimeFigureOut">
              <a:rPr lang="fr-FR" smtClean="0"/>
              <a:t>09/04/2020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2155816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21508931-2439-4833-A7DF-289977FFB033}" type="datetimeFigureOut">
              <a:rPr lang="fr-FR" smtClean="0"/>
              <a:t>09/04/2020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2624659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21508931-2439-4833-A7DF-289977FFB033}" type="datetimeFigureOut">
              <a:rPr lang="fr-FR" smtClean="0"/>
              <a:t>09/04/2020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1909395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1508931-2439-4833-A7DF-289977FFB033}" type="datetimeFigureOut">
              <a:rPr lang="fr-FR" smtClean="0"/>
              <a:t>09/04/2020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658303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21508931-2439-4833-A7DF-289977FFB033}" type="datetimeFigureOut">
              <a:rPr lang="fr-FR" smtClean="0"/>
              <a:t>09/04/2020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944430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21508931-2439-4833-A7DF-289977FFB033}" type="datetimeFigureOut">
              <a:rPr lang="fr-FR" smtClean="0"/>
              <a:t>09/04/2020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DFFF30C-65FB-4CA7-90C9-42C4A07E59DF}" type="slidenum">
              <a:rPr lang="fr-FR" smtClean="0"/>
              <a:t>‹N°›</a:t>
            </a:fld>
            <a:endParaRPr lang="fr-FR"/>
          </a:p>
        </p:txBody>
      </p:sp>
    </p:spTree>
    <p:extLst>
      <p:ext uri="{BB962C8B-B14F-4D97-AF65-F5344CB8AC3E}">
        <p14:creationId xmlns:p14="http://schemas.microsoft.com/office/powerpoint/2010/main" val="2263224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508931-2439-4833-A7DF-289977FFB033}" type="datetimeFigureOut">
              <a:rPr lang="fr-FR" smtClean="0"/>
              <a:t>09/04/2020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FF30C-65FB-4CA7-90C9-42C4A07E59DF}" type="slidenum">
              <a:rPr lang="fr-FR" smtClean="0"/>
              <a:t>‹N°›</a:t>
            </a:fld>
            <a:endParaRPr lang="fr-FR"/>
          </a:p>
        </p:txBody>
      </p:sp>
    </p:spTree>
    <p:extLst>
      <p:ext uri="{BB962C8B-B14F-4D97-AF65-F5344CB8AC3E}">
        <p14:creationId xmlns:p14="http://schemas.microsoft.com/office/powerpoint/2010/main" val="1833966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tiff"/><Relationship Id="rId2" Type="http://schemas.openxmlformats.org/officeDocument/2006/relationships/image" Target="../media/image1.tiff"/><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9.png"/><Relationship Id="rId7" Type="http://schemas.openxmlformats.org/officeDocument/2006/relationships/image" Target="../media/image61.png"/><Relationship Id="rId25"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24" Type="http://schemas.openxmlformats.org/officeDocument/2006/relationships/image" Target="../media/image90.png"/><Relationship Id="rId5" Type="http://schemas.openxmlformats.org/officeDocument/2006/relationships/image" Target="../media/image11.png"/><Relationship Id="rId23" Type="http://schemas.openxmlformats.org/officeDocument/2006/relationships/image" Target="../media/image81.png"/><Relationship Id="rId4" Type="http://schemas.openxmlformats.org/officeDocument/2006/relationships/image" Target="../media/image10.png"/><Relationship Id="rId22"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20.png"/><Relationship Id="rId18" Type="http://schemas.openxmlformats.org/officeDocument/2006/relationships/image" Target="../media/image19.png"/><Relationship Id="rId26" Type="http://schemas.openxmlformats.org/officeDocument/2006/relationships/image" Target="../media/image25.emf"/><Relationship Id="rId3" Type="http://schemas.openxmlformats.org/officeDocument/2006/relationships/image" Target="../media/image21.png"/><Relationship Id="rId21" Type="http://schemas.openxmlformats.org/officeDocument/2006/relationships/image" Target="../media/image200.png"/><Relationship Id="rId7" Type="http://schemas.openxmlformats.org/officeDocument/2006/relationships/image" Target="../media/image60.png"/><Relationship Id="rId12" Type="http://schemas.openxmlformats.org/officeDocument/2006/relationships/image" Target="../media/image16.png"/><Relationship Id="rId17" Type="http://schemas.openxmlformats.org/officeDocument/2006/relationships/image" Target="../media/image160.png"/><Relationship Id="rId25" Type="http://schemas.openxmlformats.org/officeDocument/2006/relationships/image" Target="../media/image24.emf"/><Relationship Id="rId2" Type="http://schemas.openxmlformats.org/officeDocument/2006/relationships/image" Target="../media/image110.png"/><Relationship Id="rId16" Type="http://schemas.openxmlformats.org/officeDocument/2006/relationships/image" Target="../media/image18.png"/><Relationship Id="rId20" Type="http://schemas.openxmlformats.org/officeDocument/2006/relationships/image" Target="../media/image20.pn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100.png"/><Relationship Id="rId24" Type="http://schemas.openxmlformats.org/officeDocument/2006/relationships/image" Target="../media/image23.emf"/><Relationship Id="rId5" Type="http://schemas.openxmlformats.org/officeDocument/2006/relationships/image" Target="../media/image40.png"/><Relationship Id="rId15" Type="http://schemas.openxmlformats.org/officeDocument/2006/relationships/image" Target="../media/image140.png"/><Relationship Id="rId23" Type="http://schemas.openxmlformats.org/officeDocument/2006/relationships/image" Target="../media/image22.emf"/><Relationship Id="rId28" Type="http://schemas.openxmlformats.org/officeDocument/2006/relationships/image" Target="../media/image27.png"/><Relationship Id="rId10" Type="http://schemas.openxmlformats.org/officeDocument/2006/relationships/image" Target="../media/image15.png"/><Relationship Id="rId19" Type="http://schemas.openxmlformats.org/officeDocument/2006/relationships/image" Target="../media/image180.png"/><Relationship Id="rId4" Type="http://schemas.openxmlformats.org/officeDocument/2006/relationships/image" Target="../media/image30.png"/><Relationship Id="rId9" Type="http://schemas.openxmlformats.org/officeDocument/2006/relationships/image" Target="../media/image80.png"/><Relationship Id="rId14" Type="http://schemas.openxmlformats.org/officeDocument/2006/relationships/image" Target="../media/image17.png"/><Relationship Id="rId22" Type="http://schemas.openxmlformats.org/officeDocument/2006/relationships/image" Target="../media/image21.emf"/><Relationship Id="rId27" Type="http://schemas.openxmlformats.org/officeDocument/2006/relationships/image" Target="../media/image26.emf"/><Relationship Id="rId30"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8724" y="110853"/>
            <a:ext cx="8410537" cy="3539430"/>
          </a:xfrm>
          <a:prstGeom prst="rect">
            <a:avLst/>
          </a:prstGeom>
          <a:noFill/>
        </p:spPr>
        <p:txBody>
          <a:bodyPr wrap="square" rtlCol="0">
            <a:spAutoFit/>
          </a:bodyPr>
          <a:lstStyle/>
          <a:p>
            <a:pPr algn="just"/>
            <a:r>
              <a:rPr lang="fr-FR" sz="1600" dirty="0" smtClean="0"/>
              <a:t>The NANOSTRUCT </a:t>
            </a:r>
            <a:r>
              <a:rPr lang="fr-FR" sz="1600" dirty="0" err="1" smtClean="0"/>
              <a:t>project</a:t>
            </a:r>
            <a:r>
              <a:rPr lang="fr-FR" sz="1600" dirty="0" smtClean="0"/>
              <a:t> </a:t>
            </a:r>
            <a:r>
              <a:rPr lang="fr-FR" sz="1600" smtClean="0"/>
              <a:t>focuses </a:t>
            </a:r>
            <a:r>
              <a:rPr lang="fr-FR" sz="1600" dirty="0" smtClean="0"/>
              <a:t>on the </a:t>
            </a:r>
            <a:r>
              <a:rPr lang="en-US" sz="1600" dirty="0" smtClean="0"/>
              <a:t>identification of elastoplastic properties of coated nanostructured optical windows from </a:t>
            </a:r>
            <a:r>
              <a:rPr lang="en-US" sz="1600" dirty="0" err="1" smtClean="0"/>
              <a:t>Berkovich</a:t>
            </a:r>
            <a:r>
              <a:rPr lang="en-US" sz="1600" dirty="0" smtClean="0"/>
              <a:t> </a:t>
            </a:r>
            <a:r>
              <a:rPr lang="en-US" sz="1600" dirty="0" err="1" smtClean="0"/>
              <a:t>nanoindentation</a:t>
            </a:r>
            <a:r>
              <a:rPr lang="en-US" sz="1600" dirty="0" smtClean="0"/>
              <a:t> experiments using Finite Element Model Updating (FEMU) method.</a:t>
            </a:r>
          </a:p>
          <a:p>
            <a:pPr algn="just"/>
            <a:endParaRPr lang="en-US" sz="1600" dirty="0" smtClean="0"/>
          </a:p>
          <a:p>
            <a:pPr algn="just"/>
            <a:r>
              <a:rPr lang="fr-FR" sz="1600" dirty="0" err="1" smtClean="0"/>
              <a:t>These</a:t>
            </a:r>
            <a:r>
              <a:rPr lang="fr-FR" sz="1600" dirty="0" smtClean="0"/>
              <a:t> </a:t>
            </a:r>
            <a:r>
              <a:rPr lang="fr-FR" sz="1600" dirty="0" err="1" smtClean="0"/>
              <a:t>optical</a:t>
            </a:r>
            <a:r>
              <a:rPr lang="fr-FR" sz="1600" dirty="0" smtClean="0"/>
              <a:t> </a:t>
            </a:r>
            <a:r>
              <a:rPr lang="fr-FR" sz="1600" dirty="0" err="1" smtClean="0"/>
              <a:t>windows</a:t>
            </a:r>
            <a:r>
              <a:rPr lang="fr-FR" sz="1600" dirty="0" smtClean="0"/>
              <a:t>, </a:t>
            </a:r>
            <a:r>
              <a:rPr lang="fr-FR" sz="1600" dirty="0" err="1" smtClean="0"/>
              <a:t>such</a:t>
            </a:r>
            <a:r>
              <a:rPr lang="fr-FR" sz="1600" dirty="0" smtClean="0"/>
              <a:t> as Ge, Si or glass, </a:t>
            </a:r>
            <a:r>
              <a:rPr lang="en-US" sz="1600" dirty="0" smtClean="0"/>
              <a:t>can be found on vehicles, ships and soldiers for use in infrared imaging systems,</a:t>
            </a:r>
            <a:r>
              <a:rPr lang="fr-FR" sz="1600" dirty="0" smtClean="0"/>
              <a:t> and </a:t>
            </a:r>
            <a:r>
              <a:rPr lang="fr-FR" sz="1600" dirty="0" err="1" smtClean="0"/>
              <a:t>exhibit</a:t>
            </a:r>
            <a:r>
              <a:rPr lang="fr-FR" sz="1600" dirty="0" smtClean="0"/>
              <a:t> </a:t>
            </a:r>
            <a:r>
              <a:rPr lang="fr-FR" sz="1600" dirty="0" err="1" smtClean="0"/>
              <a:t>combined</a:t>
            </a:r>
            <a:r>
              <a:rPr lang="fr-FR" sz="1600" dirty="0" smtClean="0"/>
              <a:t> </a:t>
            </a:r>
            <a:r>
              <a:rPr lang="fr-FR" sz="1600" dirty="0" err="1" smtClean="0"/>
              <a:t>antireflective</a:t>
            </a:r>
            <a:r>
              <a:rPr lang="fr-FR" sz="1600" dirty="0" smtClean="0"/>
              <a:t> and </a:t>
            </a:r>
            <a:r>
              <a:rPr lang="fr-FR" sz="1600" dirty="0" err="1" smtClean="0"/>
              <a:t>superhydrophobic</a:t>
            </a:r>
            <a:r>
              <a:rPr lang="fr-FR" sz="1600" dirty="0" smtClean="0"/>
              <a:t> </a:t>
            </a:r>
            <a:r>
              <a:rPr lang="fr-FR" sz="1600" dirty="0" err="1" smtClean="0"/>
              <a:t>properties</a:t>
            </a:r>
            <a:r>
              <a:rPr lang="fr-FR" sz="1600" dirty="0" smtClean="0"/>
              <a:t>, as a </a:t>
            </a:r>
            <a:r>
              <a:rPr lang="fr-FR" sz="1600" dirty="0" err="1" smtClean="0"/>
              <a:t>result</a:t>
            </a:r>
            <a:r>
              <a:rPr lang="fr-FR" sz="1600" dirty="0" smtClean="0"/>
              <a:t> of </a:t>
            </a:r>
            <a:r>
              <a:rPr lang="fr-FR" sz="1600" dirty="0" err="1" smtClean="0"/>
              <a:t>patterning</a:t>
            </a:r>
            <a:r>
              <a:rPr lang="fr-FR" sz="1600" dirty="0" smtClean="0"/>
              <a:t> nanostructures </a:t>
            </a:r>
            <a:r>
              <a:rPr lang="fr-FR" sz="1600" dirty="0" err="1" smtClean="0"/>
              <a:t>directly</a:t>
            </a:r>
            <a:r>
              <a:rPr lang="fr-FR" sz="1600" dirty="0" smtClean="0"/>
              <a:t> onto the </a:t>
            </a:r>
            <a:r>
              <a:rPr lang="fr-FR" sz="1600" dirty="0" err="1" smtClean="0"/>
              <a:t>material’s</a:t>
            </a:r>
            <a:r>
              <a:rPr lang="fr-FR" sz="1600" dirty="0" smtClean="0"/>
              <a:t> surface. </a:t>
            </a:r>
            <a:r>
              <a:rPr lang="en-US" sz="1600" dirty="0" smtClean="0"/>
              <a:t>However, it can lead to sub-optimal mechanical properties compared to pristine surfaces. One way to strengthen these optical windows is to deposit a thin hard coating onto the patterns.</a:t>
            </a:r>
          </a:p>
          <a:p>
            <a:pPr algn="just"/>
            <a:endParaRPr lang="fr-FR" sz="1600" dirty="0" smtClean="0"/>
          </a:p>
          <a:p>
            <a:r>
              <a:rPr lang="en-US" sz="1600" dirty="0" smtClean="0"/>
              <a:t>In this context, the identification of the elastoplastic properties; elastic modulus E, yield strength </a:t>
            </a:r>
            <a:r>
              <a:rPr lang="en-US" sz="1600" dirty="0" err="1" smtClean="0"/>
              <a:t>σ</a:t>
            </a:r>
            <a:r>
              <a:rPr lang="en-US" sz="1600" baseline="-25000" dirty="0" err="1" smtClean="0"/>
              <a:t>Y</a:t>
            </a:r>
            <a:r>
              <a:rPr lang="en-US" sz="1600" dirty="0" smtClean="0"/>
              <a:t> and hardening modulus H; of this film is challenging and furthermore essential for developing the optimal coating and nanostructures geometry.</a:t>
            </a:r>
          </a:p>
          <a:p>
            <a:endParaRPr lang="en-US" sz="1600" dirty="0" smtClean="0"/>
          </a:p>
        </p:txBody>
      </p:sp>
      <p:pic>
        <p:nvPicPr>
          <p:cNvPr id="5" name="Image 4"/>
          <p:cNvPicPr>
            <a:picLocks noChangeAspect="1"/>
          </p:cNvPicPr>
          <p:nvPr/>
        </p:nvPicPr>
        <p:blipFill rotWithShape="1">
          <a:blip r:embed="rId2" cstate="print">
            <a:extLst>
              <a:ext uri="{28A0092B-C50C-407E-A947-70E740481C1C}">
                <a14:useLocalDpi xmlns:a14="http://schemas.microsoft.com/office/drawing/2010/main" val="0"/>
              </a:ext>
            </a:extLst>
          </a:blip>
          <a:srcRect b="10179"/>
          <a:stretch/>
        </p:blipFill>
        <p:spPr>
          <a:xfrm>
            <a:off x="9048414" y="1923054"/>
            <a:ext cx="2314982" cy="1564059"/>
          </a:xfrm>
          <a:prstGeom prst="rect">
            <a:avLst/>
          </a:prstGeom>
          <a:ln w="12700">
            <a:solidFill>
              <a:schemeClr val="tx1"/>
            </a:solidFill>
          </a:ln>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1386" y="140296"/>
            <a:ext cx="2506666" cy="1308507"/>
          </a:xfrm>
          <a:prstGeom prst="rect">
            <a:avLst/>
          </a:prstGeom>
          <a:ln w="12700">
            <a:solidFill>
              <a:schemeClr val="tx1"/>
            </a:solidFill>
          </a:ln>
        </p:spPr>
      </p:pic>
      <p:sp>
        <p:nvSpPr>
          <p:cNvPr id="7" name="ZoneTexte 6"/>
          <p:cNvSpPr txBox="1"/>
          <p:nvPr/>
        </p:nvSpPr>
        <p:spPr>
          <a:xfrm>
            <a:off x="8496741" y="1447993"/>
            <a:ext cx="3325406" cy="461665"/>
          </a:xfrm>
          <a:prstGeom prst="rect">
            <a:avLst/>
          </a:prstGeom>
          <a:noFill/>
        </p:spPr>
        <p:txBody>
          <a:bodyPr wrap="square" rtlCol="0">
            <a:spAutoFit/>
          </a:bodyPr>
          <a:lstStyle/>
          <a:p>
            <a:pPr algn="ctr"/>
            <a:r>
              <a:rPr lang="fr-FR" sz="1200" i="1" dirty="0" err="1" smtClean="0">
                <a:solidFill>
                  <a:srgbClr val="0070C0"/>
                </a:solidFill>
              </a:rPr>
              <a:t>Photography</a:t>
            </a:r>
            <a:r>
              <a:rPr lang="fr-FR" sz="1200" i="1" dirty="0" smtClean="0">
                <a:solidFill>
                  <a:srgbClr val="0070C0"/>
                </a:solidFill>
              </a:rPr>
              <a:t> </a:t>
            </a:r>
            <a:r>
              <a:rPr lang="fr-FR" sz="1200" i="1" dirty="0" err="1" smtClean="0">
                <a:solidFill>
                  <a:srgbClr val="0070C0"/>
                </a:solidFill>
              </a:rPr>
              <a:t>highlighting</a:t>
            </a:r>
            <a:r>
              <a:rPr lang="fr-FR" sz="1200" i="1" dirty="0" smtClean="0">
                <a:solidFill>
                  <a:srgbClr val="0070C0"/>
                </a:solidFill>
              </a:rPr>
              <a:t> the </a:t>
            </a:r>
            <a:r>
              <a:rPr lang="fr-FR" sz="1200" i="1" dirty="0" err="1" smtClean="0">
                <a:solidFill>
                  <a:srgbClr val="0070C0"/>
                </a:solidFill>
              </a:rPr>
              <a:t>superhydrophobic</a:t>
            </a:r>
            <a:r>
              <a:rPr lang="fr-FR" sz="1200" i="1" dirty="0" smtClean="0">
                <a:solidFill>
                  <a:srgbClr val="0070C0"/>
                </a:solidFill>
              </a:rPr>
              <a:t> </a:t>
            </a:r>
            <a:r>
              <a:rPr lang="fr-FR" sz="1200" i="1" dirty="0" err="1" smtClean="0">
                <a:solidFill>
                  <a:srgbClr val="0070C0"/>
                </a:solidFill>
              </a:rPr>
              <a:t>properties</a:t>
            </a:r>
            <a:r>
              <a:rPr lang="fr-FR" sz="1200" i="1" dirty="0" smtClean="0">
                <a:solidFill>
                  <a:srgbClr val="0070C0"/>
                </a:solidFill>
              </a:rPr>
              <a:t> of a </a:t>
            </a:r>
            <a:r>
              <a:rPr lang="fr-FR" sz="1200" i="1" dirty="0" err="1" smtClean="0">
                <a:solidFill>
                  <a:srgbClr val="0070C0"/>
                </a:solidFill>
              </a:rPr>
              <a:t>nanostructured</a:t>
            </a:r>
            <a:r>
              <a:rPr lang="fr-FR" sz="1200" i="1" dirty="0" smtClean="0">
                <a:solidFill>
                  <a:srgbClr val="0070C0"/>
                </a:solidFill>
              </a:rPr>
              <a:t> Si surface</a:t>
            </a:r>
            <a:endParaRPr lang="fr-FR" sz="1200" i="1" dirty="0">
              <a:solidFill>
                <a:srgbClr val="0070C0"/>
              </a:solidFill>
            </a:endParaRPr>
          </a:p>
        </p:txBody>
      </p:sp>
      <p:grpSp>
        <p:nvGrpSpPr>
          <p:cNvPr id="22" name="Groupe 21"/>
          <p:cNvGrpSpPr/>
          <p:nvPr/>
        </p:nvGrpSpPr>
        <p:grpSpPr>
          <a:xfrm>
            <a:off x="477563" y="3529955"/>
            <a:ext cx="4414464" cy="2392935"/>
            <a:chOff x="457721" y="4059708"/>
            <a:chExt cx="4414464" cy="2392935"/>
          </a:xfrm>
        </p:grpSpPr>
        <p:pic>
          <p:nvPicPr>
            <p:cNvPr id="17" name="Image 16"/>
            <p:cNvPicPr>
              <a:picLocks noChangeAspect="1"/>
            </p:cNvPicPr>
            <p:nvPr/>
          </p:nvPicPr>
          <p:blipFill>
            <a:blip r:embed="rId4"/>
            <a:stretch>
              <a:fillRect/>
            </a:stretch>
          </p:blipFill>
          <p:spPr>
            <a:xfrm>
              <a:off x="457721" y="4059708"/>
              <a:ext cx="3949401" cy="2392935"/>
            </a:xfrm>
            <a:prstGeom prst="rect">
              <a:avLst/>
            </a:prstGeom>
          </p:spPr>
        </p:pic>
        <p:grpSp>
          <p:nvGrpSpPr>
            <p:cNvPr id="21" name="Groupe 20"/>
            <p:cNvGrpSpPr/>
            <p:nvPr/>
          </p:nvGrpSpPr>
          <p:grpSpPr>
            <a:xfrm>
              <a:off x="3254016" y="5226733"/>
              <a:ext cx="1618169" cy="557054"/>
              <a:chOff x="3254016" y="5226733"/>
              <a:chExt cx="1618169" cy="557054"/>
            </a:xfrm>
          </p:grpSpPr>
          <p:sp>
            <p:nvSpPr>
              <p:cNvPr id="18" name="ZoneTexte 17"/>
              <p:cNvSpPr txBox="1"/>
              <p:nvPr/>
            </p:nvSpPr>
            <p:spPr>
              <a:xfrm>
                <a:off x="3254016" y="5226733"/>
                <a:ext cx="1533236" cy="307777"/>
              </a:xfrm>
              <a:prstGeom prst="rect">
                <a:avLst/>
              </a:prstGeom>
              <a:noFill/>
            </p:spPr>
            <p:txBody>
              <a:bodyPr wrap="square" rtlCol="0">
                <a:spAutoFit/>
              </a:bodyPr>
              <a:lstStyle/>
              <a:p>
                <a:r>
                  <a:rPr lang="fr-FR" sz="1400" dirty="0" err="1" smtClean="0">
                    <a:solidFill>
                      <a:schemeClr val="accent1"/>
                    </a:solidFill>
                  </a:rPr>
                  <a:t>experimental</a:t>
                </a:r>
                <a:endParaRPr lang="fr-FR" sz="1400" dirty="0">
                  <a:solidFill>
                    <a:schemeClr val="accent1"/>
                  </a:solidFill>
                </a:endParaRPr>
              </a:p>
            </p:txBody>
          </p:sp>
          <p:sp>
            <p:nvSpPr>
              <p:cNvPr id="19" name="ZoneTexte 18"/>
              <p:cNvSpPr txBox="1"/>
              <p:nvPr/>
            </p:nvSpPr>
            <p:spPr>
              <a:xfrm>
                <a:off x="3338949" y="5476010"/>
                <a:ext cx="1533236" cy="307777"/>
              </a:xfrm>
              <a:prstGeom prst="rect">
                <a:avLst/>
              </a:prstGeom>
              <a:noFill/>
            </p:spPr>
            <p:txBody>
              <a:bodyPr wrap="square" rtlCol="0">
                <a:spAutoFit/>
              </a:bodyPr>
              <a:lstStyle/>
              <a:p>
                <a:r>
                  <a:rPr lang="fr-FR" sz="1400" dirty="0" err="1" smtClean="0">
                    <a:solidFill>
                      <a:srgbClr val="C00000"/>
                    </a:solidFill>
                  </a:rPr>
                  <a:t>numerical</a:t>
                </a:r>
                <a:endParaRPr lang="fr-FR" sz="1400" dirty="0">
                  <a:solidFill>
                    <a:srgbClr val="C00000"/>
                  </a:solidFill>
                </a:endParaRPr>
              </a:p>
            </p:txBody>
          </p:sp>
        </p:grpSp>
      </p:grpSp>
      <p:pic>
        <p:nvPicPr>
          <p:cNvPr id="20" name="Picture 4" descr="E:\ANSYS Image 2.pn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r="44929"/>
          <a:stretch/>
        </p:blipFill>
        <p:spPr bwMode="auto">
          <a:xfrm>
            <a:off x="4502653" y="3539855"/>
            <a:ext cx="2309128" cy="2373133"/>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p:cNvSpPr txBox="1"/>
          <p:nvPr/>
        </p:nvSpPr>
        <p:spPr>
          <a:xfrm>
            <a:off x="657701" y="3774630"/>
            <a:ext cx="1720898" cy="769441"/>
          </a:xfrm>
          <a:prstGeom prst="rect">
            <a:avLst/>
          </a:prstGeom>
          <a:noFill/>
        </p:spPr>
        <p:txBody>
          <a:bodyPr wrap="square" rtlCol="0">
            <a:spAutoFit/>
          </a:bodyPr>
          <a:lstStyle/>
          <a:p>
            <a:r>
              <a:rPr lang="fr-FR" sz="1100" dirty="0" err="1" smtClean="0"/>
              <a:t>Minimization</a:t>
            </a:r>
            <a:r>
              <a:rPr lang="fr-FR" sz="1100" dirty="0" smtClean="0"/>
              <a:t> of the distance </a:t>
            </a:r>
            <a:r>
              <a:rPr lang="fr-FR" sz="1100" dirty="0" err="1" smtClean="0"/>
              <a:t>between</a:t>
            </a:r>
            <a:r>
              <a:rPr lang="fr-FR" sz="1100" dirty="0" smtClean="0"/>
              <a:t> </a:t>
            </a:r>
            <a:r>
              <a:rPr lang="fr-FR" sz="1100" dirty="0" err="1" smtClean="0"/>
              <a:t>computed</a:t>
            </a:r>
            <a:r>
              <a:rPr lang="fr-FR" sz="1100" dirty="0" smtClean="0"/>
              <a:t> &amp; </a:t>
            </a:r>
            <a:r>
              <a:rPr lang="fr-FR" sz="1100" dirty="0" err="1" smtClean="0"/>
              <a:t>experimental</a:t>
            </a:r>
            <a:r>
              <a:rPr lang="fr-FR" sz="1100" dirty="0" smtClean="0"/>
              <a:t> </a:t>
            </a:r>
            <a:r>
              <a:rPr lang="fr-FR" sz="1100" dirty="0" err="1" smtClean="0"/>
              <a:t>measurements</a:t>
            </a:r>
            <a:endParaRPr lang="fr-FR" sz="1100" dirty="0"/>
          </a:p>
        </p:txBody>
      </p:sp>
      <p:sp>
        <p:nvSpPr>
          <p:cNvPr id="24" name="Espace réservé du contenu 2">
            <a:extLst>
              <a:ext uri="{FF2B5EF4-FFF2-40B4-BE49-F238E27FC236}">
                <a16:creationId xmlns:a16="http://schemas.microsoft.com/office/drawing/2014/main" id="{05E6D962-BB04-4956-B848-FC5D7FDBE952}"/>
              </a:ext>
            </a:extLst>
          </p:cNvPr>
          <p:cNvSpPr txBox="1">
            <a:spLocks/>
          </p:cNvSpPr>
          <p:nvPr/>
        </p:nvSpPr>
        <p:spPr>
          <a:xfrm>
            <a:off x="6764921" y="3701027"/>
            <a:ext cx="1877563" cy="2513905"/>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400" b="0" kern="1200" cap="none" baseline="0">
                <a:solidFill>
                  <a:schemeClr val="tx2"/>
                </a:solidFill>
                <a:latin typeface="Arial" panose="020B0604020202020204" pitchFamily="34" charset="0"/>
                <a:ea typeface="+mn-ea"/>
                <a:cs typeface="Arial" panose="020B0604020202020204" pitchFamily="34" charset="0"/>
              </a:defRPr>
            </a:lvl1pPr>
            <a:lvl2pPr marL="270000" marR="0" indent="-180000" algn="l" defTabSz="914400" rtl="0" eaLnBrk="1" fontAlgn="auto" latinLnBrk="0" hangingPunct="1">
              <a:lnSpc>
                <a:spcPct val="90000"/>
              </a:lnSpc>
              <a:spcBef>
                <a:spcPts val="0"/>
              </a:spcBef>
              <a:spcAft>
                <a:spcPts val="0"/>
              </a:spcAft>
              <a:buClrTx/>
              <a:buSzPct val="80000"/>
              <a:buFont typeface="Wingdings" panose="05000000000000000000" pitchFamily="2" charset="2"/>
              <a:buChar char="v"/>
              <a:tabLst/>
              <a:defRPr sz="1400" b="0" kern="1200">
                <a:solidFill>
                  <a:schemeClr val="tx2"/>
                </a:solidFill>
                <a:latin typeface="Arial" panose="020B0604020202020204" pitchFamily="34" charset="0"/>
                <a:ea typeface="+mn-ea"/>
                <a:cs typeface="Arial" panose="020B0604020202020204" pitchFamily="34" charset="0"/>
              </a:defRPr>
            </a:lvl2pPr>
            <a:lvl3pPr marL="504000" marR="0" indent="-144000" algn="l" defTabSz="914400" rtl="0" eaLnBrk="1" fontAlgn="auto" latinLnBrk="0" hangingPunct="1">
              <a:lnSpc>
                <a:spcPct val="90000"/>
              </a:lnSpc>
              <a:spcBef>
                <a:spcPts val="0"/>
              </a:spcBef>
              <a:spcAft>
                <a:spcPts val="0"/>
              </a:spcAft>
              <a:buClrTx/>
              <a:buSzPct val="100000"/>
              <a:buFont typeface="Arial" panose="020B0604020202020204" pitchFamily="34" charset="0"/>
              <a:buChar char="◦"/>
              <a:tabLst/>
              <a:defRPr sz="1400" kern="1200">
                <a:solidFill>
                  <a:schemeClr val="tx2"/>
                </a:solidFill>
                <a:latin typeface="Arial" panose="020B0604020202020204" pitchFamily="34" charset="0"/>
                <a:ea typeface="+mn-ea"/>
                <a:cs typeface="Arial" panose="020B0604020202020204" pitchFamily="34" charset="0"/>
              </a:defRPr>
            </a:lvl3pPr>
            <a:lvl4pPr marL="792000" marR="0" indent="-1440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sz="1400" kern="1200" baseline="0">
                <a:solidFill>
                  <a:schemeClr val="tx2"/>
                </a:solidFill>
                <a:latin typeface="Arial" panose="020B0604020202020204" pitchFamily="34" charset="0"/>
                <a:ea typeface="+mn-ea"/>
                <a:cs typeface="Arial" panose="020B0604020202020204" pitchFamily="34" charset="0"/>
              </a:defRPr>
            </a:lvl4pPr>
            <a:lvl5pPr marL="1080000" marR="0" indent="-1440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sz="1400" kern="1200" baseline="0">
                <a:solidFill>
                  <a:schemeClr val="tx2"/>
                </a:solidFill>
                <a:latin typeface="Arial" panose="020B0604020202020204" pitchFamily="34" charset="0"/>
                <a:ea typeface="+mn-ea"/>
                <a:cs typeface="Arial" panose="020B0604020202020204" pitchFamily="34" charset="0"/>
              </a:defRPr>
            </a:lvl5pPr>
            <a:lvl6pPr marL="108000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400" kern="1200" baseline="0">
                <a:solidFill>
                  <a:schemeClr val="tx2"/>
                </a:solidFill>
                <a:latin typeface="Arial" panose="020B0604020202020204" pitchFamily="34" charset="0"/>
                <a:ea typeface="+mn-ea"/>
                <a:cs typeface="Arial" panose="020B0604020202020204" pitchFamily="34" charset="0"/>
              </a:defRPr>
            </a:lvl6pPr>
            <a:lvl7pPr marL="1368000" marR="0" indent="0" algn="l" defTabSz="914400" rtl="0" eaLnBrk="1" fontAlgn="auto" latinLnBrk="0" hangingPunct="1">
              <a:lnSpc>
                <a:spcPct val="90000"/>
              </a:lnSpc>
              <a:spcBef>
                <a:spcPts val="0"/>
              </a:spcBef>
              <a:spcAft>
                <a:spcPts val="0"/>
              </a:spcAft>
              <a:buClrTx/>
              <a:buSzTx/>
              <a:buFontTx/>
              <a:buNone/>
              <a:tabLst/>
              <a:defRPr sz="1400" kern="1200">
                <a:solidFill>
                  <a:schemeClr val="tx2"/>
                </a:solidFill>
                <a:latin typeface="Arial" panose="020B0604020202020204" pitchFamily="34" charset="0"/>
                <a:ea typeface="+mn-ea"/>
                <a:cs typeface="Arial" panose="020B0604020202020204" pitchFamily="34" charset="0"/>
              </a:defRPr>
            </a:lvl7pPr>
            <a:lvl8pPr marL="136800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400" kern="1200" baseline="0">
                <a:solidFill>
                  <a:schemeClr val="tx2"/>
                </a:solidFill>
                <a:latin typeface="Arial" panose="020B0604020202020204" pitchFamily="34" charset="0"/>
                <a:ea typeface="+mn-ea"/>
                <a:cs typeface="Arial" panose="020B0604020202020204" pitchFamily="34" charset="0"/>
              </a:defRPr>
            </a:lvl8pPr>
            <a:lvl9pPr marL="136800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400" kern="1200">
                <a:solidFill>
                  <a:schemeClr val="tx2"/>
                </a:solidFill>
                <a:latin typeface="Arial" panose="020B0604020202020204" pitchFamily="34" charset="0"/>
                <a:ea typeface="+mn-ea"/>
                <a:cs typeface="Arial" panose="020B0604020202020204" pitchFamily="34" charset="0"/>
              </a:defRPr>
            </a:lvl9pPr>
          </a:lstStyle>
          <a:p>
            <a:pPr algn="just">
              <a:spcAft>
                <a:spcPts val="600"/>
              </a:spcAft>
            </a:pPr>
            <a:r>
              <a:rPr lang="fr-FR" sz="1050" b="1" dirty="0" smtClean="0">
                <a:solidFill>
                  <a:srgbClr val="00B0F0"/>
                </a:solidFill>
                <a:latin typeface="+mn-lt"/>
              </a:rPr>
              <a:t>Indenter </a:t>
            </a:r>
            <a:r>
              <a:rPr lang="fr-FR" sz="1050" b="1" dirty="0">
                <a:solidFill>
                  <a:srgbClr val="00B0F0"/>
                </a:solidFill>
                <a:latin typeface="+mn-lt"/>
              </a:rPr>
              <a:t>: </a:t>
            </a:r>
            <a:r>
              <a:rPr lang="fr-FR" sz="1050" b="1" dirty="0" err="1" smtClean="0">
                <a:solidFill>
                  <a:srgbClr val="00B0F0"/>
                </a:solidFill>
                <a:latin typeface="+mn-lt"/>
              </a:rPr>
              <a:t>Diamond</a:t>
            </a:r>
            <a:endParaRPr lang="fr-FR" sz="1050" b="1" dirty="0">
              <a:solidFill>
                <a:srgbClr val="00B0F0"/>
              </a:solidFill>
              <a:latin typeface="+mn-lt"/>
            </a:endParaRPr>
          </a:p>
          <a:p>
            <a:pPr algn="just">
              <a:spcAft>
                <a:spcPts val="600"/>
              </a:spcAft>
            </a:pPr>
            <a:endParaRPr lang="fr-FR" sz="1050" b="1" dirty="0">
              <a:solidFill>
                <a:srgbClr val="00B0F0"/>
              </a:solidFill>
              <a:latin typeface="+mn-lt"/>
            </a:endParaRPr>
          </a:p>
          <a:p>
            <a:pPr algn="just">
              <a:spcAft>
                <a:spcPts val="600"/>
              </a:spcAft>
            </a:pPr>
            <a:endParaRPr lang="fr-FR" sz="1050" b="1" dirty="0">
              <a:solidFill>
                <a:srgbClr val="00B0F0"/>
              </a:solidFill>
              <a:latin typeface="+mn-lt"/>
            </a:endParaRPr>
          </a:p>
          <a:p>
            <a:pPr algn="just">
              <a:spcAft>
                <a:spcPts val="600"/>
              </a:spcAft>
            </a:pPr>
            <a:endParaRPr lang="fr-FR" sz="1050" b="1" dirty="0">
              <a:solidFill>
                <a:srgbClr val="00B0F0"/>
              </a:solidFill>
              <a:latin typeface="+mn-lt"/>
            </a:endParaRPr>
          </a:p>
          <a:p>
            <a:pPr algn="just">
              <a:spcAft>
                <a:spcPts val="600"/>
              </a:spcAft>
            </a:pPr>
            <a:endParaRPr lang="fr-FR" sz="1050" b="1" dirty="0">
              <a:solidFill>
                <a:srgbClr val="00B0F0"/>
              </a:solidFill>
              <a:latin typeface="+mn-lt"/>
            </a:endParaRPr>
          </a:p>
          <a:p>
            <a:pPr algn="just">
              <a:spcAft>
                <a:spcPts val="600"/>
              </a:spcAft>
            </a:pPr>
            <a:r>
              <a:rPr lang="fr-FR" sz="1050" b="1" dirty="0" err="1" smtClean="0">
                <a:solidFill>
                  <a:srgbClr val="81194D"/>
                </a:solidFill>
                <a:latin typeface="+mn-lt"/>
              </a:rPr>
              <a:t>Thin</a:t>
            </a:r>
            <a:r>
              <a:rPr lang="fr-FR" sz="1050" b="1" dirty="0" smtClean="0">
                <a:solidFill>
                  <a:srgbClr val="81194D"/>
                </a:solidFill>
                <a:latin typeface="+mn-lt"/>
              </a:rPr>
              <a:t> film</a:t>
            </a:r>
            <a:endParaRPr lang="fr-FR" sz="1050" b="1" baseline="-25000" dirty="0">
              <a:solidFill>
                <a:srgbClr val="81194D"/>
              </a:solidFill>
              <a:latin typeface="+mn-lt"/>
            </a:endParaRPr>
          </a:p>
          <a:p>
            <a:pPr algn="just">
              <a:spcAft>
                <a:spcPts val="600"/>
              </a:spcAft>
            </a:pPr>
            <a:endParaRPr lang="fr-FR" sz="1050" b="1" baseline="-25000" dirty="0" smtClean="0">
              <a:solidFill>
                <a:srgbClr val="81194D"/>
              </a:solidFill>
              <a:latin typeface="+mn-lt"/>
            </a:endParaRPr>
          </a:p>
          <a:p>
            <a:pPr algn="just">
              <a:spcAft>
                <a:spcPts val="600"/>
              </a:spcAft>
            </a:pPr>
            <a:endParaRPr lang="fr-FR" sz="1050" b="1" baseline="-25000" dirty="0">
              <a:solidFill>
                <a:srgbClr val="81194D"/>
              </a:solidFill>
              <a:latin typeface="+mn-lt"/>
            </a:endParaRPr>
          </a:p>
          <a:p>
            <a:pPr algn="just">
              <a:spcAft>
                <a:spcPts val="600"/>
              </a:spcAft>
            </a:pPr>
            <a:r>
              <a:rPr lang="fr-FR" sz="1050" b="1" dirty="0" err="1" smtClean="0">
                <a:solidFill>
                  <a:srgbClr val="C00000"/>
                </a:solidFill>
                <a:latin typeface="+mn-lt"/>
              </a:rPr>
              <a:t>Substrate</a:t>
            </a:r>
            <a:endParaRPr lang="fr-FR" sz="1050" b="1" dirty="0">
              <a:latin typeface="+mn-lt"/>
            </a:endParaRPr>
          </a:p>
          <a:p>
            <a:pPr marL="285750" indent="-285750" algn="just">
              <a:buFont typeface="Arial" panose="020B0604020202020204" pitchFamily="34" charset="0"/>
              <a:buChar char="•"/>
            </a:pPr>
            <a:endParaRPr lang="fr-FR" sz="1050" b="1" dirty="0">
              <a:latin typeface="+mn-lt"/>
            </a:endParaRPr>
          </a:p>
          <a:p>
            <a:pPr lvl="1" indent="0" algn="just">
              <a:spcAft>
                <a:spcPts val="1200"/>
              </a:spcAft>
              <a:buNone/>
              <a:defRPr/>
            </a:pPr>
            <a:endParaRPr lang="fr-FR" sz="1100" b="1" dirty="0">
              <a:solidFill>
                <a:schemeClr val="tx1"/>
              </a:solidFill>
              <a:latin typeface="+mn-lt"/>
            </a:endParaRPr>
          </a:p>
          <a:p>
            <a:pPr marL="285750" marR="0" lvl="0" indent="-285750" algn="l" defTabSz="914400" rtl="0" eaLnBrk="1" fontAlgn="auto" latinLnBrk="0" hangingPunct="1">
              <a:lnSpc>
                <a:spcPct val="90000"/>
              </a:lnSpc>
              <a:spcBef>
                <a:spcPts val="0"/>
              </a:spcBef>
              <a:spcAft>
                <a:spcPts val="1200"/>
              </a:spcAft>
              <a:buClrTx/>
              <a:buSzTx/>
              <a:buFont typeface="Wingdings" panose="05000000000000000000" pitchFamily="2" charset="2"/>
              <a:buChar char="ü"/>
              <a:tabLst/>
              <a:defRPr/>
            </a:pPr>
            <a:endParaRPr kumimoji="0" lang="fr-FR" sz="1050" b="1" i="0" u="none" strike="noStrike" kern="1200" cap="none" spc="0" normalizeH="0" baseline="0" noProof="0" dirty="0">
              <a:ln>
                <a:noFill/>
              </a:ln>
              <a:solidFill>
                <a:schemeClr val="tx1"/>
              </a:solidFill>
              <a:effectLst/>
              <a:uLnTx/>
              <a:uFillTx/>
              <a:latin typeface="+mn-lt"/>
            </a:endParaRPr>
          </a:p>
          <a:p>
            <a:pPr marL="0" marR="0" lvl="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a:pPr>
            <a:endParaRPr kumimoji="0" lang="fr-FR" sz="1050" b="0" i="0" u="none" strike="noStrike" kern="1200" cap="none" spc="0" normalizeH="0" baseline="0" noProof="0" dirty="0">
              <a:ln>
                <a:noFill/>
              </a:ln>
              <a:solidFill>
                <a:schemeClr val="tx1"/>
              </a:solidFill>
              <a:effectLst/>
              <a:uLnTx/>
              <a:uFillTx/>
              <a:latin typeface="+mn-lt"/>
            </a:endParaRPr>
          </a:p>
        </p:txBody>
      </p:sp>
      <p:pic>
        <p:nvPicPr>
          <p:cNvPr id="25" name="Image 24"/>
          <p:cNvPicPr>
            <a:picLocks noChangeAspect="1"/>
          </p:cNvPicPr>
          <p:nvPr/>
        </p:nvPicPr>
        <p:blipFill rotWithShape="1">
          <a:blip r:embed="rId7" cstate="print">
            <a:extLst>
              <a:ext uri="{28A0092B-C50C-407E-A947-70E740481C1C}">
                <a14:useLocalDpi xmlns:a14="http://schemas.microsoft.com/office/drawing/2010/main" val="0"/>
              </a:ext>
            </a:extLst>
          </a:blip>
          <a:srcRect l="8869" t="4865" r="10811" b="5909"/>
          <a:stretch/>
        </p:blipFill>
        <p:spPr>
          <a:xfrm>
            <a:off x="8089011" y="4195852"/>
            <a:ext cx="3589847" cy="2116363"/>
          </a:xfrm>
          <a:prstGeom prst="rect">
            <a:avLst/>
          </a:prstGeom>
        </p:spPr>
      </p:pic>
      <p:pic>
        <p:nvPicPr>
          <p:cNvPr id="26" name="Image 25"/>
          <p:cNvPicPr>
            <a:picLocks noChangeAspect="1"/>
          </p:cNvPicPr>
          <p:nvPr/>
        </p:nvPicPr>
        <p:blipFill>
          <a:blip r:embed="rId8"/>
          <a:stretch>
            <a:fillRect/>
          </a:stretch>
        </p:blipFill>
        <p:spPr>
          <a:xfrm>
            <a:off x="11763791" y="4060765"/>
            <a:ext cx="385906" cy="2142444"/>
          </a:xfrm>
          <a:prstGeom prst="rect">
            <a:avLst/>
          </a:prstGeom>
        </p:spPr>
      </p:pic>
      <mc:AlternateContent xmlns:mc="http://schemas.openxmlformats.org/markup-compatibility/2006" xmlns:a14="http://schemas.microsoft.com/office/drawing/2010/main">
        <mc:Choice Requires="a14">
          <p:sp>
            <p:nvSpPr>
              <p:cNvPr id="27" name="ZoneTexte 26"/>
              <p:cNvSpPr txBox="1"/>
              <p:nvPr/>
            </p:nvSpPr>
            <p:spPr>
              <a:xfrm>
                <a:off x="10904644" y="4072278"/>
                <a:ext cx="9175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400" b="0" i="1" smtClean="0">
                          <a:latin typeface="Cambria Math" panose="02040503050406030204" pitchFamily="18" charset="0"/>
                        </a:rPr>
                        <m:t>𝑍</m:t>
                      </m:r>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h</m:t>
                          </m:r>
                        </m:e>
                        <m:sub>
                          <m:r>
                            <a:rPr lang="fr-FR" sz="1400" b="0" i="1" smtClean="0">
                              <a:latin typeface="Cambria Math" panose="02040503050406030204" pitchFamily="18" charset="0"/>
                            </a:rPr>
                            <m:t>𝑟</m:t>
                          </m:r>
                        </m:sub>
                      </m:sSub>
                      <m:r>
                        <a:rPr lang="fr-FR" sz="1400" b="0" i="1" smtClean="0">
                          <a:latin typeface="Cambria Math" panose="02040503050406030204" pitchFamily="18" charset="0"/>
                        </a:rPr>
                        <m:t>(%)</m:t>
                      </m:r>
                    </m:oMath>
                  </m:oMathPara>
                </a14:m>
                <a:endParaRPr lang="fr-FR" sz="1400" dirty="0" smtClean="0">
                  <a:latin typeface="Arial" panose="020B0604020202020204" pitchFamily="34" charset="0"/>
                </a:endParaRPr>
              </a:p>
            </p:txBody>
          </p:sp>
        </mc:Choice>
        <mc:Fallback xmlns="">
          <p:sp>
            <p:nvSpPr>
              <p:cNvPr id="27" name="ZoneTexte 26"/>
              <p:cNvSpPr txBox="1">
                <a:spLocks noRot="1" noChangeAspect="1" noMove="1" noResize="1" noEditPoints="1" noAdjustHandles="1" noChangeArrowheads="1" noChangeShapeType="1" noTextEdit="1"/>
              </p:cNvSpPr>
              <p:nvPr/>
            </p:nvSpPr>
            <p:spPr>
              <a:xfrm>
                <a:off x="10904644" y="4072278"/>
                <a:ext cx="917503" cy="307777"/>
              </a:xfrm>
              <a:prstGeom prst="rect">
                <a:avLst/>
              </a:prstGeom>
              <a:blipFill>
                <a:blip r:embed="rId9"/>
                <a:stretch>
                  <a:fillRect b="-7843"/>
                </a:stretch>
              </a:blipFill>
            </p:spPr>
            <p:txBody>
              <a:bodyPr/>
              <a:lstStyle/>
              <a:p>
                <a:r>
                  <a:rPr lang="fr-FR">
                    <a:noFill/>
                  </a:rPr>
                  <a:t> </a:t>
                </a:r>
              </a:p>
            </p:txBody>
          </p:sp>
        </mc:Fallback>
      </mc:AlternateContent>
      <p:sp>
        <p:nvSpPr>
          <p:cNvPr id="30" name="Rectangle 29"/>
          <p:cNvSpPr/>
          <p:nvPr/>
        </p:nvSpPr>
        <p:spPr>
          <a:xfrm>
            <a:off x="570863" y="5977983"/>
            <a:ext cx="6096000" cy="646331"/>
          </a:xfrm>
          <a:prstGeom prst="rect">
            <a:avLst/>
          </a:prstGeom>
        </p:spPr>
        <p:txBody>
          <a:bodyPr>
            <a:spAutoFit/>
          </a:bodyPr>
          <a:lstStyle/>
          <a:p>
            <a:pPr algn="just"/>
            <a:r>
              <a:rPr lang="fr-FR" sz="1200" i="1" dirty="0" err="1" smtClean="0">
                <a:solidFill>
                  <a:schemeClr val="tx2"/>
                </a:solidFill>
              </a:rPr>
              <a:t>Based</a:t>
            </a:r>
            <a:r>
              <a:rPr lang="fr-FR" sz="1200" i="1" dirty="0" smtClean="0">
                <a:solidFill>
                  <a:schemeClr val="tx2"/>
                </a:solidFill>
              </a:rPr>
              <a:t> on a 2D </a:t>
            </a:r>
            <a:r>
              <a:rPr lang="fr-FR" sz="1200" i="1" dirty="0" err="1" smtClean="0">
                <a:solidFill>
                  <a:schemeClr val="tx2"/>
                </a:solidFill>
              </a:rPr>
              <a:t>axisymmetric</a:t>
            </a:r>
            <a:r>
              <a:rPr lang="fr-FR" sz="1200" i="1" dirty="0" smtClean="0">
                <a:solidFill>
                  <a:schemeClr val="tx2"/>
                </a:solidFill>
              </a:rPr>
              <a:t> </a:t>
            </a:r>
            <a:r>
              <a:rPr lang="fr-FR" sz="1200" i="1" dirty="0" err="1" smtClean="0">
                <a:solidFill>
                  <a:schemeClr val="tx2"/>
                </a:solidFill>
              </a:rPr>
              <a:t>finite</a:t>
            </a:r>
            <a:r>
              <a:rPr lang="fr-FR" sz="1200" i="1" dirty="0" smtClean="0">
                <a:solidFill>
                  <a:schemeClr val="tx2"/>
                </a:solidFill>
              </a:rPr>
              <a:t> </a:t>
            </a:r>
            <a:r>
              <a:rPr lang="fr-FR" sz="1200" i="1" dirty="0" err="1" smtClean="0">
                <a:solidFill>
                  <a:schemeClr val="tx2"/>
                </a:solidFill>
              </a:rPr>
              <a:t>element</a:t>
            </a:r>
            <a:r>
              <a:rPr lang="fr-FR" sz="1200" i="1" dirty="0" smtClean="0">
                <a:solidFill>
                  <a:schemeClr val="tx2"/>
                </a:solidFill>
              </a:rPr>
              <a:t> </a:t>
            </a:r>
            <a:r>
              <a:rPr lang="fr-FR" sz="1200" i="1" dirty="0" err="1" smtClean="0">
                <a:solidFill>
                  <a:schemeClr val="tx2"/>
                </a:solidFill>
              </a:rPr>
              <a:t>modelled</a:t>
            </a:r>
            <a:r>
              <a:rPr lang="fr-FR" sz="1200" i="1" dirty="0" smtClean="0">
                <a:solidFill>
                  <a:schemeClr val="tx2"/>
                </a:solidFill>
              </a:rPr>
              <a:t> </a:t>
            </a:r>
            <a:r>
              <a:rPr lang="fr-FR" sz="1200" i="1" dirty="0" err="1" smtClean="0">
                <a:solidFill>
                  <a:schemeClr val="tx2"/>
                </a:solidFill>
              </a:rPr>
              <a:t>nanoindentation</a:t>
            </a:r>
            <a:r>
              <a:rPr lang="fr-FR" sz="1200" i="1" dirty="0" smtClean="0">
                <a:solidFill>
                  <a:schemeClr val="tx2"/>
                </a:solidFill>
              </a:rPr>
              <a:t> test (2), </a:t>
            </a:r>
            <a:r>
              <a:rPr lang="fr-FR" sz="1200" i="1" dirty="0" err="1" smtClean="0">
                <a:solidFill>
                  <a:schemeClr val="tx2"/>
                </a:solidFill>
              </a:rPr>
              <a:t>elastoplastic</a:t>
            </a:r>
            <a:r>
              <a:rPr lang="fr-FR" sz="1200" i="1" dirty="0" smtClean="0">
                <a:solidFill>
                  <a:schemeClr val="tx2"/>
                </a:solidFill>
              </a:rPr>
              <a:t> </a:t>
            </a:r>
            <a:r>
              <a:rPr lang="fr-FR" sz="1200" i="1" dirty="0" err="1" smtClean="0">
                <a:solidFill>
                  <a:schemeClr val="tx2"/>
                </a:solidFill>
              </a:rPr>
              <a:t>properties</a:t>
            </a:r>
            <a:r>
              <a:rPr lang="fr-FR" sz="1200" i="1" dirty="0" smtClean="0">
                <a:solidFill>
                  <a:schemeClr val="tx2"/>
                </a:solidFill>
              </a:rPr>
              <a:t> are </a:t>
            </a:r>
            <a:r>
              <a:rPr lang="fr-FR" sz="1200" i="1" dirty="0" err="1" smtClean="0">
                <a:solidFill>
                  <a:schemeClr val="tx2"/>
                </a:solidFill>
              </a:rPr>
              <a:t>estimated</a:t>
            </a:r>
            <a:r>
              <a:rPr lang="fr-FR" sz="1200" i="1" dirty="0" smtClean="0">
                <a:solidFill>
                  <a:schemeClr val="tx2"/>
                </a:solidFill>
              </a:rPr>
              <a:t> </a:t>
            </a:r>
            <a:r>
              <a:rPr lang="fr-FR" sz="1200" i="1" dirty="0" err="1" smtClean="0">
                <a:solidFill>
                  <a:schemeClr val="tx2"/>
                </a:solidFill>
              </a:rPr>
              <a:t>using</a:t>
            </a:r>
            <a:r>
              <a:rPr lang="fr-FR" sz="1200" i="1" dirty="0" smtClean="0">
                <a:solidFill>
                  <a:schemeClr val="tx2"/>
                </a:solidFill>
              </a:rPr>
              <a:t> </a:t>
            </a:r>
            <a:r>
              <a:rPr lang="fr-FR" sz="1200" i="1" dirty="0" err="1" smtClean="0">
                <a:solidFill>
                  <a:schemeClr val="tx2"/>
                </a:solidFill>
              </a:rPr>
              <a:t>Finite</a:t>
            </a:r>
            <a:r>
              <a:rPr lang="fr-FR" sz="1200" i="1" dirty="0" smtClean="0">
                <a:solidFill>
                  <a:schemeClr val="tx2"/>
                </a:solidFill>
              </a:rPr>
              <a:t> </a:t>
            </a:r>
            <a:r>
              <a:rPr lang="fr-FR" sz="1200" i="1" dirty="0" err="1" smtClean="0">
                <a:solidFill>
                  <a:schemeClr val="tx2"/>
                </a:solidFill>
              </a:rPr>
              <a:t>Element</a:t>
            </a:r>
            <a:r>
              <a:rPr lang="fr-FR" sz="1200" i="1" dirty="0" smtClean="0">
                <a:solidFill>
                  <a:schemeClr val="tx2"/>
                </a:solidFill>
              </a:rPr>
              <a:t> Model </a:t>
            </a:r>
            <a:r>
              <a:rPr lang="fr-FR" sz="1200" i="1" dirty="0" err="1" smtClean="0">
                <a:solidFill>
                  <a:schemeClr val="tx2"/>
                </a:solidFill>
              </a:rPr>
              <a:t>Updating</a:t>
            </a:r>
            <a:r>
              <a:rPr lang="fr-FR" sz="1200" i="1" dirty="0" smtClean="0">
                <a:solidFill>
                  <a:schemeClr val="tx2"/>
                </a:solidFill>
              </a:rPr>
              <a:t> Method (FEMU), by </a:t>
            </a:r>
            <a:r>
              <a:rPr lang="fr-FR" sz="1200" i="1" dirty="0" err="1" smtClean="0">
                <a:solidFill>
                  <a:schemeClr val="tx2"/>
                </a:solidFill>
              </a:rPr>
              <a:t>matching</a:t>
            </a:r>
            <a:r>
              <a:rPr lang="fr-FR" sz="1200" i="1" dirty="0" smtClean="0">
                <a:solidFill>
                  <a:schemeClr val="tx2"/>
                </a:solidFill>
              </a:rPr>
              <a:t> </a:t>
            </a:r>
            <a:r>
              <a:rPr lang="fr-FR" sz="1200" i="1" dirty="0" err="1" smtClean="0">
                <a:solidFill>
                  <a:schemeClr val="tx2"/>
                </a:solidFill>
              </a:rPr>
              <a:t>load-displacement</a:t>
            </a:r>
            <a:r>
              <a:rPr lang="fr-FR" sz="1200" i="1" dirty="0" smtClean="0">
                <a:solidFill>
                  <a:schemeClr val="tx2"/>
                </a:solidFill>
              </a:rPr>
              <a:t> </a:t>
            </a:r>
            <a:r>
              <a:rPr lang="fr-FR" sz="1200" i="1" dirty="0" err="1" smtClean="0">
                <a:solidFill>
                  <a:schemeClr val="tx2"/>
                </a:solidFill>
              </a:rPr>
              <a:t>curves</a:t>
            </a:r>
            <a:r>
              <a:rPr lang="fr-FR" sz="1200" i="1" dirty="0" smtClean="0">
                <a:solidFill>
                  <a:schemeClr val="tx2"/>
                </a:solidFill>
              </a:rPr>
              <a:t> </a:t>
            </a:r>
            <a:r>
              <a:rPr lang="fr-FR" sz="1200" i="1" dirty="0" err="1" smtClean="0">
                <a:solidFill>
                  <a:schemeClr val="tx2"/>
                </a:solidFill>
              </a:rPr>
              <a:t>with</a:t>
            </a:r>
            <a:r>
              <a:rPr lang="fr-FR" sz="1200" i="1" dirty="0" smtClean="0">
                <a:solidFill>
                  <a:schemeClr val="tx2"/>
                </a:solidFill>
              </a:rPr>
              <a:t> </a:t>
            </a:r>
            <a:r>
              <a:rPr lang="fr-FR" sz="1200" i="1" dirty="0" err="1" smtClean="0">
                <a:solidFill>
                  <a:schemeClr val="tx2"/>
                </a:solidFill>
              </a:rPr>
              <a:t>nanoindentation</a:t>
            </a:r>
            <a:r>
              <a:rPr lang="fr-FR" sz="1200" i="1" dirty="0" smtClean="0">
                <a:solidFill>
                  <a:schemeClr val="tx2"/>
                </a:solidFill>
              </a:rPr>
              <a:t> </a:t>
            </a:r>
            <a:r>
              <a:rPr lang="fr-FR" sz="1200" i="1" dirty="0" err="1" smtClean="0">
                <a:solidFill>
                  <a:schemeClr val="tx2"/>
                </a:solidFill>
              </a:rPr>
              <a:t>measurements</a:t>
            </a:r>
            <a:r>
              <a:rPr lang="fr-FR" sz="1200" i="1" dirty="0" smtClean="0">
                <a:solidFill>
                  <a:schemeClr val="tx2"/>
                </a:solidFill>
              </a:rPr>
              <a:t> (1). </a:t>
            </a:r>
            <a:endParaRPr lang="fr-FR" sz="1200" i="1" dirty="0">
              <a:solidFill>
                <a:schemeClr val="tx2"/>
              </a:solidFill>
            </a:endParaRPr>
          </a:p>
        </p:txBody>
      </p:sp>
      <p:sp>
        <p:nvSpPr>
          <p:cNvPr id="31" name="Rectangle 30"/>
          <p:cNvSpPr/>
          <p:nvPr/>
        </p:nvSpPr>
        <p:spPr>
          <a:xfrm>
            <a:off x="3974729" y="3561006"/>
            <a:ext cx="506664" cy="338554"/>
          </a:xfrm>
          <a:prstGeom prst="rect">
            <a:avLst/>
          </a:prstGeom>
        </p:spPr>
        <p:txBody>
          <a:bodyPr wrap="square">
            <a:spAutoFit/>
          </a:bodyPr>
          <a:lstStyle/>
          <a:p>
            <a:r>
              <a:rPr lang="fr-FR" sz="1600" dirty="0" smtClean="0"/>
              <a:t>(1)</a:t>
            </a:r>
            <a:endParaRPr lang="fr-FR" sz="1600" dirty="0"/>
          </a:p>
        </p:txBody>
      </p:sp>
      <p:sp>
        <p:nvSpPr>
          <p:cNvPr id="32" name="Rectangle 31"/>
          <p:cNvSpPr/>
          <p:nvPr/>
        </p:nvSpPr>
        <p:spPr>
          <a:xfrm>
            <a:off x="4481393" y="3570242"/>
            <a:ext cx="506664" cy="338554"/>
          </a:xfrm>
          <a:prstGeom prst="rect">
            <a:avLst/>
          </a:prstGeom>
        </p:spPr>
        <p:txBody>
          <a:bodyPr wrap="square">
            <a:spAutoFit/>
          </a:bodyPr>
          <a:lstStyle/>
          <a:p>
            <a:r>
              <a:rPr lang="fr-FR" sz="1600" dirty="0" smtClean="0"/>
              <a:t>(2)</a:t>
            </a:r>
            <a:endParaRPr lang="fr-FR" sz="1600" dirty="0"/>
          </a:p>
        </p:txBody>
      </p:sp>
      <p:sp>
        <p:nvSpPr>
          <p:cNvPr id="33" name="Rectangle 32"/>
          <p:cNvSpPr/>
          <p:nvPr/>
        </p:nvSpPr>
        <p:spPr>
          <a:xfrm>
            <a:off x="7527658" y="6178041"/>
            <a:ext cx="4581236" cy="646331"/>
          </a:xfrm>
          <a:prstGeom prst="rect">
            <a:avLst/>
          </a:prstGeom>
        </p:spPr>
        <p:txBody>
          <a:bodyPr wrap="square">
            <a:spAutoFit/>
          </a:bodyPr>
          <a:lstStyle/>
          <a:p>
            <a:pPr algn="just"/>
            <a:r>
              <a:rPr lang="en-US" sz="1200" i="1" dirty="0" smtClean="0">
                <a:solidFill>
                  <a:schemeClr val="tx2"/>
                </a:solidFill>
              </a:rPr>
              <a:t>By introducing a residual area, related to the indentation pile-up, in the inverse analysis, the parameter </a:t>
            </a:r>
            <a:r>
              <a:rPr lang="en-US" sz="1200" i="1" dirty="0" err="1" smtClean="0">
                <a:solidFill>
                  <a:schemeClr val="tx2"/>
                </a:solidFill>
              </a:rPr>
              <a:t>identifiability</a:t>
            </a:r>
            <a:r>
              <a:rPr lang="en-US" sz="1200" i="1" dirty="0" smtClean="0">
                <a:solidFill>
                  <a:schemeClr val="tx2"/>
                </a:solidFill>
              </a:rPr>
              <a:t> can be improve with a more precise description of the hardening phenomena.</a:t>
            </a:r>
            <a:endParaRPr lang="fr-FR" sz="1200" i="1" dirty="0">
              <a:solidFill>
                <a:schemeClr val="tx2"/>
              </a:solidFill>
            </a:endParaRPr>
          </a:p>
        </p:txBody>
      </p:sp>
      <p:sp>
        <p:nvSpPr>
          <p:cNvPr id="34" name="ZoneTexte 33"/>
          <p:cNvSpPr txBox="1"/>
          <p:nvPr/>
        </p:nvSpPr>
        <p:spPr>
          <a:xfrm>
            <a:off x="8558966" y="3485492"/>
            <a:ext cx="3325406" cy="461665"/>
          </a:xfrm>
          <a:prstGeom prst="rect">
            <a:avLst/>
          </a:prstGeom>
          <a:noFill/>
        </p:spPr>
        <p:txBody>
          <a:bodyPr wrap="square" rtlCol="0">
            <a:spAutoFit/>
          </a:bodyPr>
          <a:lstStyle/>
          <a:p>
            <a:pPr algn="ctr"/>
            <a:r>
              <a:rPr lang="en-US" sz="1200" i="1" dirty="0" smtClean="0">
                <a:solidFill>
                  <a:srgbClr val="0070C0"/>
                </a:solidFill>
              </a:rPr>
              <a:t>SEM image of Al</a:t>
            </a:r>
            <a:r>
              <a:rPr lang="en-US" sz="1200" i="1" baseline="-25000" dirty="0" smtClean="0">
                <a:solidFill>
                  <a:srgbClr val="0070C0"/>
                </a:solidFill>
              </a:rPr>
              <a:t>2</a:t>
            </a:r>
            <a:r>
              <a:rPr lang="en-US" sz="1200" i="1" dirty="0" smtClean="0">
                <a:solidFill>
                  <a:srgbClr val="0070C0"/>
                </a:solidFill>
              </a:rPr>
              <a:t>O</a:t>
            </a:r>
            <a:r>
              <a:rPr lang="en-US" sz="1200" i="1" baseline="-25000" dirty="0" smtClean="0">
                <a:solidFill>
                  <a:srgbClr val="0070C0"/>
                </a:solidFill>
              </a:rPr>
              <a:t>3</a:t>
            </a:r>
            <a:r>
              <a:rPr lang="en-US" sz="1200" i="1" dirty="0" smtClean="0">
                <a:solidFill>
                  <a:srgbClr val="0070C0"/>
                </a:solidFill>
              </a:rPr>
              <a:t> thin film </a:t>
            </a:r>
            <a:r>
              <a:rPr lang="en-US" sz="1200" i="1" smtClean="0">
                <a:solidFill>
                  <a:srgbClr val="0070C0"/>
                </a:solidFill>
              </a:rPr>
              <a:t>deposited on </a:t>
            </a:r>
            <a:r>
              <a:rPr lang="en-US" sz="1200" i="1" dirty="0" smtClean="0">
                <a:solidFill>
                  <a:srgbClr val="0070C0"/>
                </a:solidFill>
              </a:rPr>
              <a:t>Ge nanostructures</a:t>
            </a:r>
          </a:p>
        </p:txBody>
      </p:sp>
    </p:spTree>
    <p:extLst>
      <p:ext uri="{BB962C8B-B14F-4D97-AF65-F5344CB8AC3E}">
        <p14:creationId xmlns:p14="http://schemas.microsoft.com/office/powerpoint/2010/main" val="1632743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e 59"/>
          <p:cNvGrpSpPr/>
          <p:nvPr/>
        </p:nvGrpSpPr>
        <p:grpSpPr>
          <a:xfrm>
            <a:off x="6680070" y="2176457"/>
            <a:ext cx="3744740" cy="3393127"/>
            <a:chOff x="7369016" y="1772898"/>
            <a:chExt cx="3744740" cy="3393127"/>
          </a:xfrm>
        </p:grpSpPr>
        <p:grpSp>
          <p:nvGrpSpPr>
            <p:cNvPr id="6" name="Groupe 5"/>
            <p:cNvGrpSpPr/>
            <p:nvPr/>
          </p:nvGrpSpPr>
          <p:grpSpPr>
            <a:xfrm>
              <a:off x="7578063" y="1772898"/>
              <a:ext cx="3535693" cy="2865213"/>
              <a:chOff x="648000" y="1911599"/>
              <a:chExt cx="4936717" cy="3751148"/>
            </a:xfrm>
          </p:grpSpPr>
          <p:grpSp>
            <p:nvGrpSpPr>
              <p:cNvPr id="7" name="Groupe 6"/>
              <p:cNvGrpSpPr/>
              <p:nvPr/>
            </p:nvGrpSpPr>
            <p:grpSpPr>
              <a:xfrm>
                <a:off x="648000" y="1911599"/>
                <a:ext cx="4856754" cy="3363725"/>
                <a:chOff x="879611" y="2031439"/>
                <a:chExt cx="4856754" cy="3363725"/>
              </a:xfrm>
            </p:grpSpPr>
            <p:grpSp>
              <p:nvGrpSpPr>
                <p:cNvPr id="9" name="Groupe 8"/>
                <p:cNvGrpSpPr/>
                <p:nvPr/>
              </p:nvGrpSpPr>
              <p:grpSpPr>
                <a:xfrm>
                  <a:off x="879611" y="2222690"/>
                  <a:ext cx="4856754" cy="3172474"/>
                  <a:chOff x="426507" y="-88914"/>
                  <a:chExt cx="4857113" cy="3173063"/>
                </a:xfrm>
              </p:grpSpPr>
              <p:grpSp>
                <p:nvGrpSpPr>
                  <p:cNvPr id="12" name="Groupe 11"/>
                  <p:cNvGrpSpPr/>
                  <p:nvPr/>
                </p:nvGrpSpPr>
                <p:grpSpPr>
                  <a:xfrm>
                    <a:off x="426507" y="-88914"/>
                    <a:ext cx="4857113" cy="3173063"/>
                    <a:chOff x="426507" y="-88914"/>
                    <a:chExt cx="4857113" cy="3173063"/>
                  </a:xfrm>
                </p:grpSpPr>
                <p:grpSp>
                  <p:nvGrpSpPr>
                    <p:cNvPr id="14" name="Groupe 13"/>
                    <p:cNvGrpSpPr/>
                    <p:nvPr/>
                  </p:nvGrpSpPr>
                  <p:grpSpPr>
                    <a:xfrm>
                      <a:off x="426507" y="-88914"/>
                      <a:ext cx="4857113" cy="3173063"/>
                      <a:chOff x="426507" y="-88914"/>
                      <a:chExt cx="4857113" cy="3173063"/>
                    </a:xfrm>
                  </p:grpSpPr>
                  <p:grpSp>
                    <p:nvGrpSpPr>
                      <p:cNvPr id="18" name="Groupe 17"/>
                      <p:cNvGrpSpPr/>
                      <p:nvPr/>
                    </p:nvGrpSpPr>
                    <p:grpSpPr>
                      <a:xfrm>
                        <a:off x="427921" y="80610"/>
                        <a:ext cx="4087042" cy="2974280"/>
                        <a:chOff x="33030" y="-5654"/>
                        <a:chExt cx="4088707" cy="2974280"/>
                      </a:xfrm>
                    </p:grpSpPr>
                    <p:pic>
                      <p:nvPicPr>
                        <p:cNvPr id="55" name="Image 54"/>
                        <p:cNvPicPr>
                          <a:picLocks noChangeAspect="1"/>
                        </p:cNvPicPr>
                        <p:nvPr/>
                      </p:nvPicPr>
                      <p:blipFill rotWithShape="1">
                        <a:blip r:embed="rId2" cstate="print">
                          <a:extLst>
                            <a:ext uri="{28A0092B-C50C-407E-A947-70E740481C1C}">
                              <a14:useLocalDpi xmlns:a14="http://schemas.microsoft.com/office/drawing/2010/main" val="0"/>
                            </a:ext>
                          </a:extLst>
                        </a:blip>
                        <a:srcRect l="34400" t="2416" r="30112" b="2437"/>
                        <a:stretch/>
                      </p:blipFill>
                      <p:spPr bwMode="auto">
                        <a:xfrm>
                          <a:off x="2078590" y="-5654"/>
                          <a:ext cx="2043147" cy="2974280"/>
                        </a:xfrm>
                        <a:prstGeom prst="rect">
                          <a:avLst/>
                        </a:prstGeom>
                        <a:ln>
                          <a:noFill/>
                        </a:ln>
                        <a:extLst>
                          <a:ext uri="{53640926-AAD7-44D8-BBD7-CCE9431645EC}">
                            <a14:shadowObscured xmlns:a14="http://schemas.microsoft.com/office/drawing/2010/main"/>
                          </a:ext>
                        </a:extLst>
                      </p:spPr>
                    </p:pic>
                    <p:pic>
                      <p:nvPicPr>
                        <p:cNvPr id="56" name="Image 55"/>
                        <p:cNvPicPr>
                          <a:picLocks noChangeAspect="1"/>
                        </p:cNvPicPr>
                        <p:nvPr/>
                      </p:nvPicPr>
                      <p:blipFill rotWithShape="1">
                        <a:blip r:embed="rId3" cstate="print">
                          <a:extLst>
                            <a:ext uri="{28A0092B-C50C-407E-A947-70E740481C1C}">
                              <a14:useLocalDpi xmlns:a14="http://schemas.microsoft.com/office/drawing/2010/main" val="0"/>
                            </a:ext>
                          </a:extLst>
                        </a:blip>
                        <a:srcRect l="35355" t="2418" r="29057" b="2321"/>
                        <a:stretch/>
                      </p:blipFill>
                      <p:spPr bwMode="auto">
                        <a:xfrm flipH="1">
                          <a:off x="33030" y="-5654"/>
                          <a:ext cx="2049544" cy="2974279"/>
                        </a:xfrm>
                        <a:prstGeom prst="rect">
                          <a:avLst/>
                        </a:prstGeom>
                        <a:ln>
                          <a:noFill/>
                        </a:ln>
                        <a:extLst>
                          <a:ext uri="{53640926-AAD7-44D8-BBD7-CCE9431645EC}">
                            <a14:shadowObscured xmlns:a14="http://schemas.microsoft.com/office/drawing/2010/main"/>
                          </a:ext>
                        </a:extLst>
                      </p:spPr>
                    </p:pic>
                  </p:grpSp>
                  <p:grpSp>
                    <p:nvGrpSpPr>
                      <p:cNvPr id="19" name="Groupe 18"/>
                      <p:cNvGrpSpPr/>
                      <p:nvPr/>
                    </p:nvGrpSpPr>
                    <p:grpSpPr>
                      <a:xfrm>
                        <a:off x="426507" y="-88914"/>
                        <a:ext cx="4857113" cy="3173063"/>
                        <a:chOff x="426507" y="-88928"/>
                        <a:chExt cx="4857113" cy="3173430"/>
                      </a:xfrm>
                    </p:grpSpPr>
                    <p:pic>
                      <p:nvPicPr>
                        <p:cNvPr id="20" name="Image 19"/>
                        <p:cNvPicPr>
                          <a:picLocks/>
                        </p:cNvPicPr>
                        <p:nvPr/>
                      </p:nvPicPr>
                      <p:blipFill rotWithShape="1">
                        <a:blip r:embed="rId4" cstate="print">
                          <a:extLst>
                            <a:ext uri="{28A0092B-C50C-407E-A947-70E740481C1C}">
                              <a14:useLocalDpi xmlns:a14="http://schemas.microsoft.com/office/drawing/2010/main" val="0"/>
                            </a:ext>
                          </a:extLst>
                        </a:blip>
                        <a:srcRect l="67313" t="21946" r="32265" b="21969"/>
                        <a:stretch/>
                      </p:blipFill>
                      <p:spPr bwMode="auto">
                        <a:xfrm flipV="1">
                          <a:off x="5048211" y="71561"/>
                          <a:ext cx="173990" cy="2974975"/>
                        </a:xfrm>
                        <a:prstGeom prst="rect">
                          <a:avLst/>
                        </a:prstGeom>
                        <a:ln>
                          <a:noFill/>
                        </a:ln>
                        <a:extLst>
                          <a:ext uri="{53640926-AAD7-44D8-BBD7-CCE9431645EC}">
                            <a14:shadowObscured xmlns:a14="http://schemas.microsoft.com/office/drawing/2010/main"/>
                          </a:ext>
                        </a:extLst>
                      </p:spPr>
                    </p:pic>
                    <p:grpSp>
                      <p:nvGrpSpPr>
                        <p:cNvPr id="21" name="Groupe 20"/>
                        <p:cNvGrpSpPr/>
                        <p:nvPr/>
                      </p:nvGrpSpPr>
                      <p:grpSpPr>
                        <a:xfrm>
                          <a:off x="426507" y="-88928"/>
                          <a:ext cx="4857113" cy="3173430"/>
                          <a:chOff x="426507" y="-88928"/>
                          <a:chExt cx="4857113" cy="3173430"/>
                        </a:xfrm>
                      </p:grpSpPr>
                      <p:grpSp>
                        <p:nvGrpSpPr>
                          <p:cNvPr id="22" name="Groupe 21"/>
                          <p:cNvGrpSpPr/>
                          <p:nvPr/>
                        </p:nvGrpSpPr>
                        <p:grpSpPr>
                          <a:xfrm>
                            <a:off x="426507" y="-88928"/>
                            <a:ext cx="4857113" cy="3173430"/>
                            <a:chOff x="383375" y="-97984"/>
                            <a:chExt cx="4857113" cy="3173430"/>
                          </a:xfrm>
                        </p:grpSpPr>
                        <p:grpSp>
                          <p:nvGrpSpPr>
                            <p:cNvPr id="26" name="Groupe 25"/>
                            <p:cNvGrpSpPr/>
                            <p:nvPr/>
                          </p:nvGrpSpPr>
                          <p:grpSpPr>
                            <a:xfrm>
                              <a:off x="383375" y="-97984"/>
                              <a:ext cx="4857113" cy="3173430"/>
                              <a:chOff x="383375" y="-97984"/>
                              <a:chExt cx="4857113" cy="3173430"/>
                            </a:xfrm>
                          </p:grpSpPr>
                          <p:grpSp>
                            <p:nvGrpSpPr>
                              <p:cNvPr id="31" name="Groupe 30"/>
                              <p:cNvGrpSpPr/>
                              <p:nvPr/>
                            </p:nvGrpSpPr>
                            <p:grpSpPr>
                              <a:xfrm>
                                <a:off x="389614" y="71562"/>
                                <a:ext cx="4080193" cy="342247"/>
                                <a:chOff x="0" y="0"/>
                                <a:chExt cx="4080193" cy="342265"/>
                              </a:xfrm>
                            </p:grpSpPr>
                            <p:pic>
                              <p:nvPicPr>
                                <p:cNvPr id="53" name="Image 52"/>
                                <p:cNvPicPr>
                                  <a:picLocks noChangeAspect="1"/>
                                </p:cNvPicPr>
                                <p:nvPr/>
                              </p:nvPicPr>
                              <p:blipFill rotWithShape="1">
                                <a:blip r:embed="rId5" cstate="print">
                                  <a:extLst>
                                    <a:ext uri="{28A0092B-C50C-407E-A947-70E740481C1C}">
                                      <a14:useLocalDpi xmlns:a14="http://schemas.microsoft.com/office/drawing/2010/main" val="0"/>
                                    </a:ext>
                                  </a:extLst>
                                </a:blip>
                                <a:srcRect l="63495" t="56863" r="30376" b="7229"/>
                                <a:stretch/>
                              </p:blipFill>
                              <p:spPr bwMode="auto">
                                <a:xfrm>
                                  <a:off x="0" y="0"/>
                                  <a:ext cx="351155" cy="342265"/>
                                </a:xfrm>
                                <a:prstGeom prst="rect">
                                  <a:avLst/>
                                </a:prstGeom>
                                <a:ln>
                                  <a:noFill/>
                                </a:ln>
                                <a:extLst>
                                  <a:ext uri="{53640926-AAD7-44D8-BBD7-CCE9431645EC}">
                                    <a14:shadowObscured xmlns:a14="http://schemas.microsoft.com/office/drawing/2010/main"/>
                                  </a:ext>
                                </a:extLst>
                              </p:spPr>
                            </p:pic>
                            <p:pic>
                              <p:nvPicPr>
                                <p:cNvPr id="54" name="Image 53"/>
                                <p:cNvPicPr>
                                  <a:picLocks noChangeAspect="1"/>
                                </p:cNvPicPr>
                                <p:nvPr/>
                              </p:nvPicPr>
                              <p:blipFill rotWithShape="1">
                                <a:blip r:embed="rId5" cstate="print">
                                  <a:extLst>
                                    <a:ext uri="{28A0092B-C50C-407E-A947-70E740481C1C}">
                                      <a14:useLocalDpi xmlns:a14="http://schemas.microsoft.com/office/drawing/2010/main" val="0"/>
                                    </a:ext>
                                  </a:extLst>
                                </a:blip>
                                <a:srcRect l="63495" t="56863" r="30376" b="7229"/>
                                <a:stretch/>
                              </p:blipFill>
                              <p:spPr bwMode="auto">
                                <a:xfrm>
                                  <a:off x="3729038" y="0"/>
                                  <a:ext cx="351155" cy="342265"/>
                                </a:xfrm>
                                <a:prstGeom prst="rect">
                                  <a:avLst/>
                                </a:prstGeom>
                                <a:ln>
                                  <a:noFill/>
                                </a:ln>
                                <a:extLst>
                                  <a:ext uri="{53640926-AAD7-44D8-BBD7-CCE9431645EC}">
                                    <a14:shadowObscured xmlns:a14="http://schemas.microsoft.com/office/drawing/2010/main"/>
                                  </a:ext>
                                </a:extLst>
                              </p:spPr>
                            </p:pic>
                          </p:grpSp>
                          <p:grpSp>
                            <p:nvGrpSpPr>
                              <p:cNvPr id="32" name="Groupe 31"/>
                              <p:cNvGrpSpPr/>
                              <p:nvPr/>
                            </p:nvGrpSpPr>
                            <p:grpSpPr>
                              <a:xfrm>
                                <a:off x="383375" y="-97984"/>
                                <a:ext cx="4857113" cy="3173430"/>
                                <a:chOff x="383375" y="-97984"/>
                                <a:chExt cx="4857113" cy="3173430"/>
                              </a:xfrm>
                            </p:grpSpPr>
                            <p:grpSp>
                              <p:nvGrpSpPr>
                                <p:cNvPr id="33" name="Groupe 32"/>
                                <p:cNvGrpSpPr/>
                                <p:nvPr/>
                              </p:nvGrpSpPr>
                              <p:grpSpPr>
                                <a:xfrm>
                                  <a:off x="383375" y="-97984"/>
                                  <a:ext cx="4857113" cy="3173430"/>
                                  <a:chOff x="383375" y="-97984"/>
                                  <a:chExt cx="4857113" cy="3173433"/>
                                </a:xfrm>
                              </p:grpSpPr>
                              <p:grpSp>
                                <p:nvGrpSpPr>
                                  <p:cNvPr id="38" name="Groupe 37"/>
                                  <p:cNvGrpSpPr/>
                                  <p:nvPr/>
                                </p:nvGrpSpPr>
                                <p:grpSpPr>
                                  <a:xfrm>
                                    <a:off x="389614" y="-97984"/>
                                    <a:ext cx="4850874" cy="3173433"/>
                                    <a:chOff x="-229529" y="-297279"/>
                                    <a:chExt cx="4851221" cy="3175244"/>
                                  </a:xfrm>
                                </p:grpSpPr>
                                <p:grpSp>
                                  <p:nvGrpSpPr>
                                    <p:cNvPr id="41" name="Groupe 40"/>
                                    <p:cNvGrpSpPr/>
                                    <p:nvPr/>
                                  </p:nvGrpSpPr>
                                  <p:grpSpPr>
                                    <a:xfrm>
                                      <a:off x="3862018" y="-297279"/>
                                      <a:ext cx="759674" cy="3175244"/>
                                      <a:chOff x="-47994" y="-297279"/>
                                      <a:chExt cx="759674" cy="3175244"/>
                                    </a:xfrm>
                                  </p:grpSpPr>
                                  <p:grpSp>
                                    <p:nvGrpSpPr>
                                      <p:cNvPr id="43" name="Groupe 42"/>
                                      <p:cNvGrpSpPr/>
                                      <p:nvPr/>
                                    </p:nvGrpSpPr>
                                    <p:grpSpPr>
                                      <a:xfrm>
                                        <a:off x="-47994" y="-297279"/>
                                        <a:ext cx="759674" cy="3175244"/>
                                        <a:chOff x="-47994" y="-297279"/>
                                        <a:chExt cx="759674" cy="3175244"/>
                                      </a:xfrm>
                                    </p:grpSpPr>
                                    <p:sp>
                                      <p:nvSpPr>
                                        <p:cNvPr id="45" name="Zone de texte 491"/>
                                        <p:cNvSpPr txBox="1"/>
                                        <p:nvPr/>
                                      </p:nvSpPr>
                                      <p:spPr>
                                        <a:xfrm>
                                          <a:off x="-29304" y="-297279"/>
                                          <a:ext cx="630506" cy="19923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dirty="0" smtClean="0">
                                              <a:effectLst/>
                                              <a:latin typeface="Cambria" panose="02040503050406030204" pitchFamily="18" charset="0"/>
                                              <a:ea typeface="Times New Roman" panose="02020603050405020304" pitchFamily="18" charset="0"/>
                                              <a:cs typeface="Arial" panose="020B0604020202020204" pitchFamily="34" charset="0"/>
                                            </a:rPr>
                                            <a:t>0.336</a:t>
                                          </a:r>
                                          <a:endParaRPr lang="fr-FR" sz="1200" dirty="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46" name="Zone de texte 492"/>
                                        <p:cNvSpPr txBox="1"/>
                                        <p:nvPr/>
                                      </p:nvSpPr>
                                      <p:spPr>
                                        <a:xfrm>
                                          <a:off x="-31206" y="99506"/>
                                          <a:ext cx="610301" cy="20073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dirty="0" smtClean="0">
                                              <a:effectLst/>
                                              <a:latin typeface="Cambria" panose="02040503050406030204" pitchFamily="18" charset="0"/>
                                              <a:ea typeface="Times New Roman" panose="02020603050405020304" pitchFamily="18" charset="0"/>
                                              <a:cs typeface="Arial" panose="020B0604020202020204" pitchFamily="34" charset="0"/>
                                            </a:rPr>
                                            <a:t>0.288</a:t>
                                          </a:r>
                                          <a:endParaRPr lang="fr-FR" sz="1200" dirty="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47" name="Zone de texte 493"/>
                                        <p:cNvSpPr txBox="1"/>
                                        <p:nvPr/>
                                      </p:nvSpPr>
                                      <p:spPr>
                                        <a:xfrm>
                                          <a:off x="-29688" y="523160"/>
                                          <a:ext cx="577094" cy="1947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dirty="0" smtClean="0">
                                              <a:effectLst/>
                                              <a:latin typeface="Cambria" panose="02040503050406030204" pitchFamily="18" charset="0"/>
                                              <a:ea typeface="Times New Roman" panose="02020603050405020304" pitchFamily="18" charset="0"/>
                                              <a:cs typeface="Arial" panose="020B0604020202020204" pitchFamily="34" charset="0"/>
                                            </a:rPr>
                                            <a:t>0.240</a:t>
                                          </a:r>
                                          <a:endParaRPr lang="fr-FR" sz="1200" dirty="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48" name="Zone de texte 494"/>
                                        <p:cNvSpPr txBox="1"/>
                                        <p:nvPr/>
                                      </p:nvSpPr>
                                      <p:spPr>
                                        <a:xfrm>
                                          <a:off x="-47994" y="958058"/>
                                          <a:ext cx="622562" cy="20218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dirty="0" smtClean="0">
                                              <a:effectLst/>
                                              <a:latin typeface="Cambria" panose="02040503050406030204" pitchFamily="18" charset="0"/>
                                              <a:ea typeface="Times New Roman" panose="02020603050405020304" pitchFamily="18" charset="0"/>
                                              <a:cs typeface="Arial" panose="020B0604020202020204" pitchFamily="34" charset="0"/>
                                            </a:rPr>
                                            <a:t>0.192</a:t>
                                          </a:r>
                                          <a:endParaRPr lang="fr-FR" sz="1200" dirty="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49" name="Zone de texte 495"/>
                                        <p:cNvSpPr txBox="1"/>
                                        <p:nvPr/>
                                      </p:nvSpPr>
                                      <p:spPr>
                                        <a:xfrm>
                                          <a:off x="-29305" y="1404061"/>
                                          <a:ext cx="726103" cy="234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dirty="0" smtClean="0">
                                              <a:effectLst/>
                                              <a:latin typeface="Cambria" panose="02040503050406030204" pitchFamily="18" charset="0"/>
                                              <a:ea typeface="Times New Roman" panose="02020603050405020304" pitchFamily="18" charset="0"/>
                                              <a:cs typeface="Arial" panose="020B0604020202020204" pitchFamily="34" charset="0"/>
                                            </a:rPr>
                                            <a:t>0.144</a:t>
                                          </a:r>
                                          <a:endParaRPr lang="fr-FR" sz="1200" dirty="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50" name="Zone de texte 496"/>
                                        <p:cNvSpPr txBox="1"/>
                                        <p:nvPr/>
                                      </p:nvSpPr>
                                      <p:spPr>
                                        <a:xfrm>
                                          <a:off x="-38941" y="1834493"/>
                                          <a:ext cx="579233" cy="19513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dirty="0" smtClean="0">
                                              <a:effectLst/>
                                              <a:latin typeface="Cambria" panose="02040503050406030204" pitchFamily="18" charset="0"/>
                                              <a:ea typeface="Times New Roman" panose="02020603050405020304" pitchFamily="18" charset="0"/>
                                              <a:cs typeface="Arial" panose="020B0604020202020204" pitchFamily="34" charset="0"/>
                                            </a:rPr>
                                            <a:t>0.096</a:t>
                                          </a:r>
                                          <a:endParaRPr lang="fr-FR" sz="1200" dirty="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51" name="Zone de texte 497"/>
                                        <p:cNvSpPr txBox="1"/>
                                        <p:nvPr/>
                                      </p:nvSpPr>
                                      <p:spPr>
                                        <a:xfrm>
                                          <a:off x="-31201" y="2269629"/>
                                          <a:ext cx="616718" cy="19929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dirty="0" smtClean="0">
                                              <a:effectLst/>
                                              <a:latin typeface="Cambria" panose="02040503050406030204" pitchFamily="18" charset="0"/>
                                              <a:ea typeface="Times New Roman" panose="02020603050405020304" pitchFamily="18" charset="0"/>
                                              <a:cs typeface="Arial" panose="020B0604020202020204" pitchFamily="34" charset="0"/>
                                            </a:rPr>
                                            <a:t>0.048</a:t>
                                          </a:r>
                                          <a:endParaRPr lang="fr-FR" sz="1200" dirty="0">
                                            <a:effectLst/>
                                            <a:latin typeface="Cambria" panose="02040503050406030204" pitchFamily="18" charset="0"/>
                                            <a:ea typeface="Times New Roman" panose="02020603050405020304" pitchFamily="18" charset="0"/>
                                            <a:cs typeface="Arial" panose="020B0604020202020204" pitchFamily="34" charset="0"/>
                                          </a:endParaRPr>
                                        </a:p>
                                      </p:txBody>
                                    </p:sp>
                                    <p:sp>
                                      <p:nvSpPr>
                                        <p:cNvPr id="52" name="Zone de texte 498"/>
                                        <p:cNvSpPr txBox="1"/>
                                        <p:nvPr/>
                                      </p:nvSpPr>
                                      <p:spPr>
                                        <a:xfrm>
                                          <a:off x="-29304" y="2667259"/>
                                          <a:ext cx="740984" cy="21070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fr-FR" sz="700" dirty="0" smtClean="0">
                                              <a:effectLst/>
                                              <a:latin typeface="Cambria" panose="02040503050406030204" pitchFamily="18" charset="0"/>
                                              <a:ea typeface="Times New Roman" panose="02020603050405020304" pitchFamily="18" charset="0"/>
                                              <a:cs typeface="Arial" panose="020B0604020202020204" pitchFamily="34" charset="0"/>
                                            </a:rPr>
                                            <a:t>0.000</a:t>
                                          </a:r>
                                          <a:endParaRPr lang="fr-FR" sz="1200" dirty="0">
                                            <a:effectLst/>
                                            <a:latin typeface="Cambria" panose="02040503050406030204" pitchFamily="18" charset="0"/>
                                            <a:ea typeface="Times New Roman" panose="02020603050405020304" pitchFamily="18" charset="0"/>
                                            <a:cs typeface="Arial" panose="020B0604020202020204" pitchFamily="34" charset="0"/>
                                          </a:endParaRPr>
                                        </a:p>
                                      </p:txBody>
                                    </p:sp>
                                  </p:grpSp>
                                  <p:sp>
                                    <p:nvSpPr>
                                      <p:cNvPr id="44" name="Rectangle 43"/>
                                      <p:cNvSpPr/>
                                      <p:nvPr/>
                                    </p:nvSpPr>
                                    <p:spPr>
                                      <a:xfrm>
                                        <a:off x="476186" y="-137694"/>
                                        <a:ext cx="167984" cy="297169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sp>
                                  <p:nvSpPr>
                                    <p:cNvPr id="42" name="Rectangle 41"/>
                                    <p:cNvSpPr/>
                                    <p:nvPr/>
                                  </p:nvSpPr>
                                  <p:spPr>
                                    <a:xfrm>
                                      <a:off x="-229529" y="-130806"/>
                                      <a:ext cx="4076717" cy="29730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sp>
                                <p:nvSpPr>
                                  <p:cNvPr id="39" name="Forme libre 38"/>
                                  <p:cNvSpPr/>
                                  <p:nvPr/>
                                </p:nvSpPr>
                                <p:spPr>
                                  <a:xfrm>
                                    <a:off x="383375" y="569624"/>
                                    <a:ext cx="2049639" cy="660617"/>
                                  </a:xfrm>
                                  <a:custGeom>
                                    <a:avLst/>
                                    <a:gdLst>
                                      <a:gd name="connsiteX0" fmla="*/ 0 w 2064936"/>
                                      <a:gd name="connsiteY0" fmla="*/ 0 h 668817"/>
                                      <a:gd name="connsiteX1" fmla="*/ 1261068 w 2064936"/>
                                      <a:gd name="connsiteY1" fmla="*/ 437103 h 668817"/>
                                      <a:gd name="connsiteX2" fmla="*/ 1934308 w 2064936"/>
                                      <a:gd name="connsiteY2" fmla="*/ 648119 h 668817"/>
                                      <a:gd name="connsiteX3" fmla="*/ 1999622 w 2064936"/>
                                      <a:gd name="connsiteY3" fmla="*/ 663191 h 668817"/>
                                      <a:gd name="connsiteX4" fmla="*/ 2064936 w 2064936"/>
                                      <a:gd name="connsiteY4" fmla="*/ 668216 h 668817"/>
                                      <a:gd name="connsiteX0" fmla="*/ 0 w 2064936"/>
                                      <a:gd name="connsiteY0" fmla="*/ 0 h 668817"/>
                                      <a:gd name="connsiteX1" fmla="*/ 1261068 w 2064936"/>
                                      <a:gd name="connsiteY1" fmla="*/ 437103 h 668817"/>
                                      <a:gd name="connsiteX2" fmla="*/ 1934308 w 2064936"/>
                                      <a:gd name="connsiteY2" fmla="*/ 648119 h 668817"/>
                                      <a:gd name="connsiteX3" fmla="*/ 1999622 w 2064936"/>
                                      <a:gd name="connsiteY3" fmla="*/ 663191 h 668817"/>
                                      <a:gd name="connsiteX4" fmla="*/ 2064936 w 2064936"/>
                                      <a:gd name="connsiteY4" fmla="*/ 668216 h 668817"/>
                                      <a:gd name="connsiteX0" fmla="*/ 0 w 2054362"/>
                                      <a:gd name="connsiteY0" fmla="*/ 0 h 674104"/>
                                      <a:gd name="connsiteX1" fmla="*/ 1250494 w 2054362"/>
                                      <a:gd name="connsiteY1" fmla="*/ 442390 h 674104"/>
                                      <a:gd name="connsiteX2" fmla="*/ 1923734 w 2054362"/>
                                      <a:gd name="connsiteY2" fmla="*/ 653406 h 674104"/>
                                      <a:gd name="connsiteX3" fmla="*/ 1989048 w 2054362"/>
                                      <a:gd name="connsiteY3" fmla="*/ 668478 h 674104"/>
                                      <a:gd name="connsiteX4" fmla="*/ 2054362 w 2054362"/>
                                      <a:gd name="connsiteY4" fmla="*/ 673503 h 674104"/>
                                      <a:gd name="connsiteX0" fmla="*/ 0 w 2059648"/>
                                      <a:gd name="connsiteY0" fmla="*/ 0 h 676748"/>
                                      <a:gd name="connsiteX1" fmla="*/ 1255780 w 2059648"/>
                                      <a:gd name="connsiteY1" fmla="*/ 445034 h 676748"/>
                                      <a:gd name="connsiteX2" fmla="*/ 1929020 w 2059648"/>
                                      <a:gd name="connsiteY2" fmla="*/ 656050 h 676748"/>
                                      <a:gd name="connsiteX3" fmla="*/ 1994334 w 2059648"/>
                                      <a:gd name="connsiteY3" fmla="*/ 671122 h 676748"/>
                                      <a:gd name="connsiteX4" fmla="*/ 2059648 w 2059648"/>
                                      <a:gd name="connsiteY4" fmla="*/ 676147 h 676748"/>
                                      <a:gd name="connsiteX0" fmla="*/ 0 w 2059648"/>
                                      <a:gd name="connsiteY0" fmla="*/ 0 h 682617"/>
                                      <a:gd name="connsiteX1" fmla="*/ 1255780 w 2059648"/>
                                      <a:gd name="connsiteY1" fmla="*/ 445034 h 682617"/>
                                      <a:gd name="connsiteX2" fmla="*/ 1929020 w 2059648"/>
                                      <a:gd name="connsiteY2" fmla="*/ 656050 h 682617"/>
                                      <a:gd name="connsiteX3" fmla="*/ 1994334 w 2059648"/>
                                      <a:gd name="connsiteY3" fmla="*/ 681700 h 682617"/>
                                      <a:gd name="connsiteX4" fmla="*/ 2059648 w 2059648"/>
                                      <a:gd name="connsiteY4" fmla="*/ 676147 h 682617"/>
                                      <a:gd name="connsiteX0" fmla="*/ 0 w 2064934"/>
                                      <a:gd name="connsiteY0" fmla="*/ 0 h 683937"/>
                                      <a:gd name="connsiteX1" fmla="*/ 1255780 w 2064934"/>
                                      <a:gd name="connsiteY1" fmla="*/ 445034 h 683937"/>
                                      <a:gd name="connsiteX2" fmla="*/ 1929020 w 2064934"/>
                                      <a:gd name="connsiteY2" fmla="*/ 656050 h 683937"/>
                                      <a:gd name="connsiteX3" fmla="*/ 1994334 w 2064934"/>
                                      <a:gd name="connsiteY3" fmla="*/ 681700 h 683937"/>
                                      <a:gd name="connsiteX4" fmla="*/ 2064934 w 2064934"/>
                                      <a:gd name="connsiteY4" fmla="*/ 682617 h 683937"/>
                                      <a:gd name="connsiteX0" fmla="*/ 0 w 2064934"/>
                                      <a:gd name="connsiteY0" fmla="*/ 0 h 682871"/>
                                      <a:gd name="connsiteX1" fmla="*/ 1255780 w 2064934"/>
                                      <a:gd name="connsiteY1" fmla="*/ 445034 h 682871"/>
                                      <a:gd name="connsiteX2" fmla="*/ 1929020 w 2064934"/>
                                      <a:gd name="connsiteY2" fmla="*/ 656050 h 682871"/>
                                      <a:gd name="connsiteX3" fmla="*/ 2000286 w 2064934"/>
                                      <a:gd name="connsiteY3" fmla="*/ 679717 h 682871"/>
                                      <a:gd name="connsiteX4" fmla="*/ 2064934 w 2064934"/>
                                      <a:gd name="connsiteY4" fmla="*/ 682617 h 682871"/>
                                      <a:gd name="connsiteX0" fmla="*/ 0 w 2064934"/>
                                      <a:gd name="connsiteY0" fmla="*/ 0 h 682871"/>
                                      <a:gd name="connsiteX1" fmla="*/ 1255780 w 2064934"/>
                                      <a:gd name="connsiteY1" fmla="*/ 445034 h 682871"/>
                                      <a:gd name="connsiteX2" fmla="*/ 1929020 w 2064934"/>
                                      <a:gd name="connsiteY2" fmla="*/ 656050 h 682871"/>
                                      <a:gd name="connsiteX3" fmla="*/ 2000286 w 2064934"/>
                                      <a:gd name="connsiteY3" fmla="*/ 679717 h 682871"/>
                                      <a:gd name="connsiteX4" fmla="*/ 2064934 w 2064934"/>
                                      <a:gd name="connsiteY4" fmla="*/ 682617 h 682871"/>
                                      <a:gd name="connsiteX0" fmla="*/ 0 w 2064934"/>
                                      <a:gd name="connsiteY0" fmla="*/ 0 h 682871"/>
                                      <a:gd name="connsiteX1" fmla="*/ 1251802 w 2064934"/>
                                      <a:gd name="connsiteY1" fmla="*/ 437097 h 682871"/>
                                      <a:gd name="connsiteX2" fmla="*/ 1929020 w 2064934"/>
                                      <a:gd name="connsiteY2" fmla="*/ 656050 h 682871"/>
                                      <a:gd name="connsiteX3" fmla="*/ 2000286 w 2064934"/>
                                      <a:gd name="connsiteY3" fmla="*/ 679717 h 682871"/>
                                      <a:gd name="connsiteX4" fmla="*/ 2064934 w 2064934"/>
                                      <a:gd name="connsiteY4" fmla="*/ 682617 h 682871"/>
                                      <a:gd name="connsiteX0" fmla="*/ 0 w 2064934"/>
                                      <a:gd name="connsiteY0" fmla="*/ 0 h 682871"/>
                                      <a:gd name="connsiteX1" fmla="*/ 1249813 w 2064934"/>
                                      <a:gd name="connsiteY1" fmla="*/ 443051 h 682871"/>
                                      <a:gd name="connsiteX2" fmla="*/ 1929020 w 2064934"/>
                                      <a:gd name="connsiteY2" fmla="*/ 656050 h 682871"/>
                                      <a:gd name="connsiteX3" fmla="*/ 2000286 w 2064934"/>
                                      <a:gd name="connsiteY3" fmla="*/ 679717 h 682871"/>
                                      <a:gd name="connsiteX4" fmla="*/ 2064934 w 2064934"/>
                                      <a:gd name="connsiteY4" fmla="*/ 682617 h 682871"/>
                                      <a:gd name="connsiteX0" fmla="*/ 0 w 2064934"/>
                                      <a:gd name="connsiteY0" fmla="*/ 0 h 682871"/>
                                      <a:gd name="connsiteX1" fmla="*/ 701956 w 2064934"/>
                                      <a:gd name="connsiteY1" fmla="*/ 253890 h 682871"/>
                                      <a:gd name="connsiteX2" fmla="*/ 1249813 w 2064934"/>
                                      <a:gd name="connsiteY2" fmla="*/ 443051 h 682871"/>
                                      <a:gd name="connsiteX3" fmla="*/ 1929020 w 2064934"/>
                                      <a:gd name="connsiteY3" fmla="*/ 656050 h 682871"/>
                                      <a:gd name="connsiteX4" fmla="*/ 2000286 w 2064934"/>
                                      <a:gd name="connsiteY4" fmla="*/ 679717 h 682871"/>
                                      <a:gd name="connsiteX5" fmla="*/ 2064934 w 2064934"/>
                                      <a:gd name="connsiteY5" fmla="*/ 682617 h 682871"/>
                                      <a:gd name="connsiteX0" fmla="*/ 0 w 2064934"/>
                                      <a:gd name="connsiteY0" fmla="*/ 0 h 682871"/>
                                      <a:gd name="connsiteX1" fmla="*/ 715879 w 2064934"/>
                                      <a:gd name="connsiteY1" fmla="*/ 253890 h 682871"/>
                                      <a:gd name="connsiteX2" fmla="*/ 1249813 w 2064934"/>
                                      <a:gd name="connsiteY2" fmla="*/ 443051 h 682871"/>
                                      <a:gd name="connsiteX3" fmla="*/ 1929020 w 2064934"/>
                                      <a:gd name="connsiteY3" fmla="*/ 656050 h 682871"/>
                                      <a:gd name="connsiteX4" fmla="*/ 2000286 w 2064934"/>
                                      <a:gd name="connsiteY4" fmla="*/ 679717 h 682871"/>
                                      <a:gd name="connsiteX5" fmla="*/ 2064934 w 2064934"/>
                                      <a:gd name="connsiteY5" fmla="*/ 682617 h 682871"/>
                                      <a:gd name="connsiteX0" fmla="*/ 0 w 2064934"/>
                                      <a:gd name="connsiteY0" fmla="*/ 0 h 682871"/>
                                      <a:gd name="connsiteX1" fmla="*/ 715879 w 2064934"/>
                                      <a:gd name="connsiteY1" fmla="*/ 253890 h 682871"/>
                                      <a:gd name="connsiteX2" fmla="*/ 1239869 w 2064934"/>
                                      <a:gd name="connsiteY2" fmla="*/ 435114 h 682871"/>
                                      <a:gd name="connsiteX3" fmla="*/ 1929020 w 2064934"/>
                                      <a:gd name="connsiteY3" fmla="*/ 656050 h 682871"/>
                                      <a:gd name="connsiteX4" fmla="*/ 2000286 w 2064934"/>
                                      <a:gd name="connsiteY4" fmla="*/ 679717 h 682871"/>
                                      <a:gd name="connsiteX5" fmla="*/ 2064934 w 2064934"/>
                                      <a:gd name="connsiteY5" fmla="*/ 682617 h 682871"/>
                                      <a:gd name="connsiteX0" fmla="*/ 0 w 2064934"/>
                                      <a:gd name="connsiteY0" fmla="*/ 0 h 692400"/>
                                      <a:gd name="connsiteX1" fmla="*/ 715879 w 2064934"/>
                                      <a:gd name="connsiteY1" fmla="*/ 253890 h 692400"/>
                                      <a:gd name="connsiteX2" fmla="*/ 1239869 w 2064934"/>
                                      <a:gd name="connsiteY2" fmla="*/ 435114 h 692400"/>
                                      <a:gd name="connsiteX3" fmla="*/ 1929020 w 2064934"/>
                                      <a:gd name="connsiteY3" fmla="*/ 656050 h 692400"/>
                                      <a:gd name="connsiteX4" fmla="*/ 2000286 w 2064934"/>
                                      <a:gd name="connsiteY4" fmla="*/ 679717 h 692400"/>
                                      <a:gd name="connsiteX5" fmla="*/ 2064934 w 2064934"/>
                                      <a:gd name="connsiteY5" fmla="*/ 692400 h 692400"/>
                                      <a:gd name="connsiteX0" fmla="*/ 0 w 2068924"/>
                                      <a:gd name="connsiteY0" fmla="*/ 0 h 683641"/>
                                      <a:gd name="connsiteX1" fmla="*/ 715879 w 2068924"/>
                                      <a:gd name="connsiteY1" fmla="*/ 253890 h 683641"/>
                                      <a:gd name="connsiteX2" fmla="*/ 1239869 w 2068924"/>
                                      <a:gd name="connsiteY2" fmla="*/ 435114 h 683641"/>
                                      <a:gd name="connsiteX3" fmla="*/ 1929020 w 2068924"/>
                                      <a:gd name="connsiteY3" fmla="*/ 656050 h 683641"/>
                                      <a:gd name="connsiteX4" fmla="*/ 2000286 w 2068924"/>
                                      <a:gd name="connsiteY4" fmla="*/ 679717 h 683641"/>
                                      <a:gd name="connsiteX5" fmla="*/ 2068924 w 2068924"/>
                                      <a:gd name="connsiteY5" fmla="*/ 683602 h 683641"/>
                                      <a:gd name="connsiteX0" fmla="*/ 0 w 2068924"/>
                                      <a:gd name="connsiteY0" fmla="*/ 0 h 683641"/>
                                      <a:gd name="connsiteX1" fmla="*/ 724628 w 2068924"/>
                                      <a:gd name="connsiteY1" fmla="*/ 262592 h 683641"/>
                                      <a:gd name="connsiteX2" fmla="*/ 1239869 w 2068924"/>
                                      <a:gd name="connsiteY2" fmla="*/ 435114 h 683641"/>
                                      <a:gd name="connsiteX3" fmla="*/ 1929020 w 2068924"/>
                                      <a:gd name="connsiteY3" fmla="*/ 656050 h 683641"/>
                                      <a:gd name="connsiteX4" fmla="*/ 2000286 w 2068924"/>
                                      <a:gd name="connsiteY4" fmla="*/ 679717 h 683641"/>
                                      <a:gd name="connsiteX5" fmla="*/ 2068924 w 2068924"/>
                                      <a:gd name="connsiteY5" fmla="*/ 683602 h 683641"/>
                                      <a:gd name="connsiteX0" fmla="*/ 0 w 2066007"/>
                                      <a:gd name="connsiteY0" fmla="*/ 0 h 672038"/>
                                      <a:gd name="connsiteX1" fmla="*/ 721711 w 2066007"/>
                                      <a:gd name="connsiteY1" fmla="*/ 250989 h 672038"/>
                                      <a:gd name="connsiteX2" fmla="*/ 1236952 w 2066007"/>
                                      <a:gd name="connsiteY2" fmla="*/ 423511 h 672038"/>
                                      <a:gd name="connsiteX3" fmla="*/ 1926103 w 2066007"/>
                                      <a:gd name="connsiteY3" fmla="*/ 644447 h 672038"/>
                                      <a:gd name="connsiteX4" fmla="*/ 1997369 w 2066007"/>
                                      <a:gd name="connsiteY4" fmla="*/ 668114 h 672038"/>
                                      <a:gd name="connsiteX5" fmla="*/ 2066007 w 2066007"/>
                                      <a:gd name="connsiteY5" fmla="*/ 671999 h 672038"/>
                                      <a:gd name="connsiteX0" fmla="*/ 0 w 2066007"/>
                                      <a:gd name="connsiteY0" fmla="*/ 0 h 672038"/>
                                      <a:gd name="connsiteX1" fmla="*/ 721711 w 2066007"/>
                                      <a:gd name="connsiteY1" fmla="*/ 250989 h 672038"/>
                                      <a:gd name="connsiteX2" fmla="*/ 1234036 w 2066007"/>
                                      <a:gd name="connsiteY2" fmla="*/ 429312 h 672038"/>
                                      <a:gd name="connsiteX3" fmla="*/ 1926103 w 2066007"/>
                                      <a:gd name="connsiteY3" fmla="*/ 644447 h 672038"/>
                                      <a:gd name="connsiteX4" fmla="*/ 1997369 w 2066007"/>
                                      <a:gd name="connsiteY4" fmla="*/ 668114 h 672038"/>
                                      <a:gd name="connsiteX5" fmla="*/ 2066007 w 2066007"/>
                                      <a:gd name="connsiteY5" fmla="*/ 671999 h 672038"/>
                                      <a:gd name="connsiteX0" fmla="*/ 0 w 2066007"/>
                                      <a:gd name="connsiteY0" fmla="*/ 0 h 672038"/>
                                      <a:gd name="connsiteX1" fmla="*/ 721711 w 2066007"/>
                                      <a:gd name="connsiteY1" fmla="*/ 250989 h 672038"/>
                                      <a:gd name="connsiteX2" fmla="*/ 1245592 w 2066007"/>
                                      <a:gd name="connsiteY2" fmla="*/ 429312 h 672038"/>
                                      <a:gd name="connsiteX3" fmla="*/ 1926103 w 2066007"/>
                                      <a:gd name="connsiteY3" fmla="*/ 644447 h 672038"/>
                                      <a:gd name="connsiteX4" fmla="*/ 1997369 w 2066007"/>
                                      <a:gd name="connsiteY4" fmla="*/ 668114 h 672038"/>
                                      <a:gd name="connsiteX5" fmla="*/ 2066007 w 2066007"/>
                                      <a:gd name="connsiteY5" fmla="*/ 671999 h 672038"/>
                                      <a:gd name="connsiteX0" fmla="*/ 0 w 2066007"/>
                                      <a:gd name="connsiteY0" fmla="*/ 0 h 671999"/>
                                      <a:gd name="connsiteX1" fmla="*/ 721711 w 2066007"/>
                                      <a:gd name="connsiteY1" fmla="*/ 250989 h 671999"/>
                                      <a:gd name="connsiteX2" fmla="*/ 1245592 w 2066007"/>
                                      <a:gd name="connsiteY2" fmla="*/ 429312 h 671999"/>
                                      <a:gd name="connsiteX3" fmla="*/ 1926103 w 2066007"/>
                                      <a:gd name="connsiteY3" fmla="*/ 644447 h 671999"/>
                                      <a:gd name="connsiteX4" fmla="*/ 1999776 w 2066007"/>
                                      <a:gd name="connsiteY4" fmla="*/ 663324 h 671999"/>
                                      <a:gd name="connsiteX5" fmla="*/ 2066007 w 2066007"/>
                                      <a:gd name="connsiteY5" fmla="*/ 671999 h 671999"/>
                                      <a:gd name="connsiteX0" fmla="*/ 0 w 2066007"/>
                                      <a:gd name="connsiteY0" fmla="*/ 0 h 671999"/>
                                      <a:gd name="connsiteX1" fmla="*/ 721711 w 2066007"/>
                                      <a:gd name="connsiteY1" fmla="*/ 250989 h 671999"/>
                                      <a:gd name="connsiteX2" fmla="*/ 1245592 w 2066007"/>
                                      <a:gd name="connsiteY2" fmla="*/ 429312 h 671999"/>
                                      <a:gd name="connsiteX3" fmla="*/ 1926103 w 2066007"/>
                                      <a:gd name="connsiteY3" fmla="*/ 644447 h 671999"/>
                                      <a:gd name="connsiteX4" fmla="*/ 2002183 w 2066007"/>
                                      <a:gd name="connsiteY4" fmla="*/ 666913 h 671999"/>
                                      <a:gd name="connsiteX5" fmla="*/ 2066007 w 2066007"/>
                                      <a:gd name="connsiteY5" fmla="*/ 671999 h 671999"/>
                                      <a:gd name="connsiteX0" fmla="*/ 0 w 2063599"/>
                                      <a:gd name="connsiteY0" fmla="*/ 0 h 674744"/>
                                      <a:gd name="connsiteX1" fmla="*/ 719303 w 2063599"/>
                                      <a:gd name="connsiteY1" fmla="*/ 253734 h 674744"/>
                                      <a:gd name="connsiteX2" fmla="*/ 1243184 w 2063599"/>
                                      <a:gd name="connsiteY2" fmla="*/ 432057 h 674744"/>
                                      <a:gd name="connsiteX3" fmla="*/ 1923695 w 2063599"/>
                                      <a:gd name="connsiteY3" fmla="*/ 647192 h 674744"/>
                                      <a:gd name="connsiteX4" fmla="*/ 1999775 w 2063599"/>
                                      <a:gd name="connsiteY4" fmla="*/ 669658 h 674744"/>
                                      <a:gd name="connsiteX5" fmla="*/ 2063599 w 2063599"/>
                                      <a:gd name="connsiteY5" fmla="*/ 674744 h 674744"/>
                                      <a:gd name="connsiteX0" fmla="*/ 0 w 2066442"/>
                                      <a:gd name="connsiteY0" fmla="*/ 0 h 681450"/>
                                      <a:gd name="connsiteX1" fmla="*/ 719303 w 2066442"/>
                                      <a:gd name="connsiteY1" fmla="*/ 253734 h 681450"/>
                                      <a:gd name="connsiteX2" fmla="*/ 1243184 w 2066442"/>
                                      <a:gd name="connsiteY2" fmla="*/ 432057 h 681450"/>
                                      <a:gd name="connsiteX3" fmla="*/ 1923695 w 2066442"/>
                                      <a:gd name="connsiteY3" fmla="*/ 647192 h 681450"/>
                                      <a:gd name="connsiteX4" fmla="*/ 1999775 w 2066442"/>
                                      <a:gd name="connsiteY4" fmla="*/ 669658 h 681450"/>
                                      <a:gd name="connsiteX5" fmla="*/ 2066442 w 2066442"/>
                                      <a:gd name="connsiteY5" fmla="*/ 681450 h 681450"/>
                                      <a:gd name="connsiteX0" fmla="*/ 0 w 2066442"/>
                                      <a:gd name="connsiteY0" fmla="*/ 0 h 681450"/>
                                      <a:gd name="connsiteX1" fmla="*/ 719303 w 2066442"/>
                                      <a:gd name="connsiteY1" fmla="*/ 253734 h 681450"/>
                                      <a:gd name="connsiteX2" fmla="*/ 1243184 w 2066442"/>
                                      <a:gd name="connsiteY2" fmla="*/ 432057 h 681450"/>
                                      <a:gd name="connsiteX3" fmla="*/ 1923695 w 2066442"/>
                                      <a:gd name="connsiteY3" fmla="*/ 647192 h 681450"/>
                                      <a:gd name="connsiteX4" fmla="*/ 2012882 w 2066442"/>
                                      <a:gd name="connsiteY4" fmla="*/ 674129 h 681450"/>
                                      <a:gd name="connsiteX5" fmla="*/ 2066442 w 2066442"/>
                                      <a:gd name="connsiteY5" fmla="*/ 681450 h 6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6442" h="681450">
                                        <a:moveTo>
                                          <a:pt x="0" y="0"/>
                                        </a:moveTo>
                                        <a:lnTo>
                                          <a:pt x="719303" y="253734"/>
                                        </a:lnTo>
                                        <a:lnTo>
                                          <a:pt x="1243184" y="432057"/>
                                        </a:lnTo>
                                        <a:cubicBezTo>
                                          <a:pt x="1445374" y="499084"/>
                                          <a:pt x="1795412" y="606847"/>
                                          <a:pt x="1923695" y="647192"/>
                                        </a:cubicBezTo>
                                        <a:cubicBezTo>
                                          <a:pt x="2051978" y="687537"/>
                                          <a:pt x="1989565" y="669537"/>
                                          <a:pt x="2012882" y="674129"/>
                                        </a:cubicBezTo>
                                        <a:cubicBezTo>
                                          <a:pt x="2036199" y="678721"/>
                                          <a:pt x="2066442" y="681450"/>
                                          <a:pt x="2066442" y="681450"/>
                                        </a:cubicBez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40" name="Forme libre 39"/>
                                  <p:cNvSpPr/>
                                  <p:nvPr/>
                                </p:nvSpPr>
                                <p:spPr>
                                  <a:xfrm>
                                    <a:off x="2437003" y="543475"/>
                                    <a:ext cx="2025278" cy="665896"/>
                                  </a:xfrm>
                                  <a:custGeom>
                                    <a:avLst/>
                                    <a:gdLst>
                                      <a:gd name="connsiteX0" fmla="*/ 2060575 w 2060575"/>
                                      <a:gd name="connsiteY0" fmla="*/ 0 h 678391"/>
                                      <a:gd name="connsiteX1" fmla="*/ 1539875 w 2060575"/>
                                      <a:gd name="connsiteY1" fmla="*/ 184150 h 678391"/>
                                      <a:gd name="connsiteX2" fmla="*/ 927100 w 2060575"/>
                                      <a:gd name="connsiteY2" fmla="*/ 393700 h 678391"/>
                                      <a:gd name="connsiteX3" fmla="*/ 568325 w 2060575"/>
                                      <a:gd name="connsiteY3" fmla="*/ 514350 h 678391"/>
                                      <a:gd name="connsiteX4" fmla="*/ 142875 w 2060575"/>
                                      <a:gd name="connsiteY4" fmla="*/ 647700 h 678391"/>
                                      <a:gd name="connsiteX5" fmla="*/ 47625 w 2060575"/>
                                      <a:gd name="connsiteY5" fmla="*/ 676275 h 678391"/>
                                      <a:gd name="connsiteX6" fmla="*/ 0 w 2060575"/>
                                      <a:gd name="connsiteY6" fmla="*/ 676275 h 678391"/>
                                      <a:gd name="connsiteX0" fmla="*/ 2060575 w 2060575"/>
                                      <a:gd name="connsiteY0" fmla="*/ 0 h 678391"/>
                                      <a:gd name="connsiteX1" fmla="*/ 1539875 w 2060575"/>
                                      <a:gd name="connsiteY1" fmla="*/ 184150 h 678391"/>
                                      <a:gd name="connsiteX2" fmla="*/ 930275 w 2060575"/>
                                      <a:gd name="connsiteY2" fmla="*/ 403228 h 678391"/>
                                      <a:gd name="connsiteX3" fmla="*/ 568325 w 2060575"/>
                                      <a:gd name="connsiteY3" fmla="*/ 514350 h 678391"/>
                                      <a:gd name="connsiteX4" fmla="*/ 142875 w 2060575"/>
                                      <a:gd name="connsiteY4" fmla="*/ 647700 h 678391"/>
                                      <a:gd name="connsiteX5" fmla="*/ 47625 w 2060575"/>
                                      <a:gd name="connsiteY5" fmla="*/ 676275 h 678391"/>
                                      <a:gd name="connsiteX6" fmla="*/ 0 w 2060575"/>
                                      <a:gd name="connsiteY6" fmla="*/ 676275 h 678391"/>
                                      <a:gd name="connsiteX0" fmla="*/ 2060575 w 2060575"/>
                                      <a:gd name="connsiteY0" fmla="*/ 0 h 678391"/>
                                      <a:gd name="connsiteX1" fmla="*/ 1539875 w 2060575"/>
                                      <a:gd name="connsiteY1" fmla="*/ 191537 h 678391"/>
                                      <a:gd name="connsiteX2" fmla="*/ 930275 w 2060575"/>
                                      <a:gd name="connsiteY2" fmla="*/ 403228 h 678391"/>
                                      <a:gd name="connsiteX3" fmla="*/ 568325 w 2060575"/>
                                      <a:gd name="connsiteY3" fmla="*/ 514350 h 678391"/>
                                      <a:gd name="connsiteX4" fmla="*/ 142875 w 2060575"/>
                                      <a:gd name="connsiteY4" fmla="*/ 647700 h 678391"/>
                                      <a:gd name="connsiteX5" fmla="*/ 47625 w 2060575"/>
                                      <a:gd name="connsiteY5" fmla="*/ 676275 h 678391"/>
                                      <a:gd name="connsiteX6" fmla="*/ 0 w 2060575"/>
                                      <a:gd name="connsiteY6" fmla="*/ 676275 h 678391"/>
                                      <a:gd name="connsiteX0" fmla="*/ 2053240 w 2053240"/>
                                      <a:gd name="connsiteY0" fmla="*/ 0 h 683613"/>
                                      <a:gd name="connsiteX1" fmla="*/ 1532540 w 2053240"/>
                                      <a:gd name="connsiteY1" fmla="*/ 191537 h 683613"/>
                                      <a:gd name="connsiteX2" fmla="*/ 922940 w 2053240"/>
                                      <a:gd name="connsiteY2" fmla="*/ 403228 h 683613"/>
                                      <a:gd name="connsiteX3" fmla="*/ 560990 w 2053240"/>
                                      <a:gd name="connsiteY3" fmla="*/ 514350 h 683613"/>
                                      <a:gd name="connsiteX4" fmla="*/ 135540 w 2053240"/>
                                      <a:gd name="connsiteY4" fmla="*/ 647700 h 683613"/>
                                      <a:gd name="connsiteX5" fmla="*/ 40290 w 2053240"/>
                                      <a:gd name="connsiteY5" fmla="*/ 676275 h 683613"/>
                                      <a:gd name="connsiteX6" fmla="*/ 0 w 2053240"/>
                                      <a:gd name="connsiteY6" fmla="*/ 683613 h 683613"/>
                                      <a:gd name="connsiteX0" fmla="*/ 2059893 w 2059893"/>
                                      <a:gd name="connsiteY0" fmla="*/ 0 h 686059"/>
                                      <a:gd name="connsiteX1" fmla="*/ 1539193 w 2059893"/>
                                      <a:gd name="connsiteY1" fmla="*/ 191537 h 686059"/>
                                      <a:gd name="connsiteX2" fmla="*/ 929593 w 2059893"/>
                                      <a:gd name="connsiteY2" fmla="*/ 403228 h 686059"/>
                                      <a:gd name="connsiteX3" fmla="*/ 567643 w 2059893"/>
                                      <a:gd name="connsiteY3" fmla="*/ 514350 h 686059"/>
                                      <a:gd name="connsiteX4" fmla="*/ 142193 w 2059893"/>
                                      <a:gd name="connsiteY4" fmla="*/ 647700 h 686059"/>
                                      <a:gd name="connsiteX5" fmla="*/ 46943 w 2059893"/>
                                      <a:gd name="connsiteY5" fmla="*/ 676275 h 686059"/>
                                      <a:gd name="connsiteX6" fmla="*/ 0 w 2059893"/>
                                      <a:gd name="connsiteY6" fmla="*/ 686059 h 686059"/>
                                      <a:gd name="connsiteX0" fmla="*/ 2059893 w 2059893"/>
                                      <a:gd name="connsiteY0" fmla="*/ 0 h 686088"/>
                                      <a:gd name="connsiteX1" fmla="*/ 1539193 w 2059893"/>
                                      <a:gd name="connsiteY1" fmla="*/ 191537 h 686088"/>
                                      <a:gd name="connsiteX2" fmla="*/ 929593 w 2059893"/>
                                      <a:gd name="connsiteY2" fmla="*/ 403228 h 686088"/>
                                      <a:gd name="connsiteX3" fmla="*/ 567643 w 2059893"/>
                                      <a:gd name="connsiteY3" fmla="*/ 514350 h 686088"/>
                                      <a:gd name="connsiteX4" fmla="*/ 142193 w 2059893"/>
                                      <a:gd name="connsiteY4" fmla="*/ 647700 h 686088"/>
                                      <a:gd name="connsiteX5" fmla="*/ 51835 w 2059893"/>
                                      <a:gd name="connsiteY5" fmla="*/ 680437 h 686088"/>
                                      <a:gd name="connsiteX6" fmla="*/ 0 w 2059893"/>
                                      <a:gd name="connsiteY6" fmla="*/ 686059 h 686088"/>
                                      <a:gd name="connsiteX0" fmla="*/ 2025278 w 2025278"/>
                                      <a:gd name="connsiteY0" fmla="*/ 0 h 665896"/>
                                      <a:gd name="connsiteX1" fmla="*/ 1539193 w 2025278"/>
                                      <a:gd name="connsiteY1" fmla="*/ 171345 h 665896"/>
                                      <a:gd name="connsiteX2" fmla="*/ 929593 w 2025278"/>
                                      <a:gd name="connsiteY2" fmla="*/ 383036 h 665896"/>
                                      <a:gd name="connsiteX3" fmla="*/ 567643 w 2025278"/>
                                      <a:gd name="connsiteY3" fmla="*/ 494158 h 665896"/>
                                      <a:gd name="connsiteX4" fmla="*/ 142193 w 2025278"/>
                                      <a:gd name="connsiteY4" fmla="*/ 627508 h 665896"/>
                                      <a:gd name="connsiteX5" fmla="*/ 51835 w 2025278"/>
                                      <a:gd name="connsiteY5" fmla="*/ 660245 h 665896"/>
                                      <a:gd name="connsiteX6" fmla="*/ 0 w 2025278"/>
                                      <a:gd name="connsiteY6" fmla="*/ 665867 h 665896"/>
                                      <a:gd name="connsiteX0" fmla="*/ 2025278 w 2025278"/>
                                      <a:gd name="connsiteY0" fmla="*/ 0 h 665896"/>
                                      <a:gd name="connsiteX1" fmla="*/ 1539193 w 2025278"/>
                                      <a:gd name="connsiteY1" fmla="*/ 171345 h 665896"/>
                                      <a:gd name="connsiteX2" fmla="*/ 929593 w 2025278"/>
                                      <a:gd name="connsiteY2" fmla="*/ 383036 h 665896"/>
                                      <a:gd name="connsiteX3" fmla="*/ 567643 w 2025278"/>
                                      <a:gd name="connsiteY3" fmla="*/ 494158 h 665896"/>
                                      <a:gd name="connsiteX4" fmla="*/ 151718 w 2025278"/>
                                      <a:gd name="connsiteY4" fmla="*/ 629891 h 665896"/>
                                      <a:gd name="connsiteX5" fmla="*/ 51835 w 2025278"/>
                                      <a:gd name="connsiteY5" fmla="*/ 660245 h 665896"/>
                                      <a:gd name="connsiteX6" fmla="*/ 0 w 2025278"/>
                                      <a:gd name="connsiteY6" fmla="*/ 665867 h 6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278" h="665896">
                                        <a:moveTo>
                                          <a:pt x="2025278" y="0"/>
                                        </a:moveTo>
                                        <a:lnTo>
                                          <a:pt x="1539193" y="171345"/>
                                        </a:lnTo>
                                        <a:lnTo>
                                          <a:pt x="929593" y="383036"/>
                                        </a:lnTo>
                                        <a:cubicBezTo>
                                          <a:pt x="767668" y="436838"/>
                                          <a:pt x="688293" y="457117"/>
                                          <a:pt x="567643" y="494158"/>
                                        </a:cubicBezTo>
                                        <a:lnTo>
                                          <a:pt x="151718" y="629891"/>
                                        </a:lnTo>
                                        <a:cubicBezTo>
                                          <a:pt x="65750" y="657572"/>
                                          <a:pt x="75534" y="653852"/>
                                          <a:pt x="51835" y="660245"/>
                                        </a:cubicBezTo>
                                        <a:cubicBezTo>
                                          <a:pt x="28136" y="666638"/>
                                          <a:pt x="0" y="665867"/>
                                          <a:pt x="0" y="665867"/>
                                        </a:cubicBez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cxnSp>
                              <p:nvCxnSpPr>
                                <p:cNvPr id="34" name="Connecteur droit 33"/>
                                <p:cNvCxnSpPr/>
                                <p:nvPr/>
                              </p:nvCxnSpPr>
                              <p:spPr>
                                <a:xfrm>
                                  <a:off x="4967119" y="60948"/>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4963338" y="469097"/>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4966675" y="897404"/>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4966675" y="1332508"/>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7" name="Connecteur droit 26"/>
                            <p:cNvCxnSpPr/>
                            <p:nvPr/>
                          </p:nvCxnSpPr>
                          <p:spPr>
                            <a:xfrm>
                              <a:off x="4959858" y="1774825"/>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4959858" y="2203450"/>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4959858" y="2638425"/>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963178" y="3035357"/>
                              <a:ext cx="400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e 22"/>
                          <p:cNvGrpSpPr/>
                          <p:nvPr/>
                        </p:nvGrpSpPr>
                        <p:grpSpPr>
                          <a:xfrm>
                            <a:off x="508959" y="2801722"/>
                            <a:ext cx="1208221" cy="118020"/>
                            <a:chOff x="0" y="49896"/>
                            <a:chExt cx="1208221" cy="118020"/>
                          </a:xfrm>
                        </p:grpSpPr>
                        <p:cxnSp>
                          <p:nvCxnSpPr>
                            <p:cNvPr id="24" name="Connecteur droit 23"/>
                            <p:cNvCxnSpPr/>
                            <p:nvPr/>
                          </p:nvCxnSpPr>
                          <p:spPr>
                            <a:xfrm rot="16200000">
                              <a:off x="101277" y="16743"/>
                              <a:ext cx="0" cy="20255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Zone de texte 535"/>
                            <p:cNvSpPr txBox="1"/>
                            <p:nvPr/>
                          </p:nvSpPr>
                          <p:spPr>
                            <a:xfrm>
                              <a:off x="130639" y="49896"/>
                              <a:ext cx="1077582" cy="118020"/>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fr-FR" sz="900" dirty="0" smtClean="0">
                                  <a:solidFill>
                                    <a:srgbClr val="FFFFFF"/>
                                  </a:solidFill>
                                  <a:effectLst/>
                                  <a:latin typeface="Cambria" panose="02040503050406030204" pitchFamily="18" charset="0"/>
                                  <a:ea typeface="Times New Roman" panose="02020603050405020304" pitchFamily="18" charset="0"/>
                                  <a:cs typeface="Arial" panose="020B0604020202020204" pitchFamily="34" charset="0"/>
                                </a:rPr>
                                <a:t>100 </a:t>
                              </a:r>
                              <a:r>
                                <a:rPr lang="fr-FR" sz="900" dirty="0">
                                  <a:solidFill>
                                    <a:srgbClr val="FFFFFF"/>
                                  </a:solidFill>
                                  <a:effectLst/>
                                  <a:latin typeface="Cambria" panose="02040503050406030204" pitchFamily="18" charset="0"/>
                                  <a:ea typeface="Times New Roman" panose="02020603050405020304" pitchFamily="18" charset="0"/>
                                  <a:cs typeface="Arial" panose="020B0604020202020204" pitchFamily="34" charset="0"/>
                                </a:rPr>
                                <a:t>nm </a:t>
                              </a:r>
                              <a:endParaRPr lang="fr-FR" sz="1200" dirty="0">
                                <a:effectLst/>
                                <a:latin typeface="Cambria" panose="02040503050406030204" pitchFamily="18" charset="0"/>
                                <a:ea typeface="Times New Roman" panose="02020603050405020304" pitchFamily="18" charset="0"/>
                                <a:cs typeface="Arial" panose="020B0604020202020204" pitchFamily="34" charset="0"/>
                              </a:endParaRPr>
                            </a:p>
                          </p:txBody>
                        </p:sp>
                      </p:grpSp>
                    </p:grpSp>
                  </p:grpSp>
                </p:grpSp>
                <p:pic>
                  <p:nvPicPr>
                    <p:cNvPr id="15" name="Imag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8981" y="269271"/>
                      <a:ext cx="1028065" cy="676910"/>
                    </a:xfrm>
                    <a:prstGeom prst="ellipse">
                      <a:avLst/>
                    </a:prstGeom>
                    <a:ln w="635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6" name="Ellipse 15"/>
                    <p:cNvSpPr/>
                    <p:nvPr/>
                  </p:nvSpPr>
                  <p:spPr>
                    <a:xfrm>
                      <a:off x="2255040" y="1178061"/>
                      <a:ext cx="445770" cy="38481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cxnSp>
                  <p:nvCxnSpPr>
                    <p:cNvPr id="17" name="Connecteur droit avec flèche 16"/>
                    <p:cNvCxnSpPr/>
                    <p:nvPr/>
                  </p:nvCxnSpPr>
                  <p:spPr>
                    <a:xfrm flipH="1" flipV="1">
                      <a:off x="2476631" y="960120"/>
                      <a:ext cx="1294" cy="217941"/>
                    </a:xfrm>
                    <a:prstGeom prst="straightConnector1">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cxnSp>
              </p:grpSp>
              <p:cxnSp>
                <p:nvCxnSpPr>
                  <p:cNvPr id="13" name="Connecteur droit 12"/>
                  <p:cNvCxnSpPr/>
                  <p:nvPr/>
                </p:nvCxnSpPr>
                <p:spPr>
                  <a:xfrm flipH="1">
                    <a:off x="2470959" y="1178061"/>
                    <a:ext cx="6966" cy="18704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ZoneTexte 9"/>
                    <p:cNvSpPr txBox="1"/>
                    <p:nvPr/>
                  </p:nvSpPr>
                  <p:spPr>
                    <a:xfrm>
                      <a:off x="1164597" y="2031439"/>
                      <a:ext cx="1387895" cy="3626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fr-FR" sz="1200" b="0" i="0" smtClean="0">
                                <a:solidFill>
                                  <a:schemeClr val="tx1"/>
                                </a:solidFill>
                                <a:latin typeface="Cambria Math" panose="02040503050406030204" pitchFamily="18" charset="0"/>
                              </a:rPr>
                              <m:t>Λ</m:t>
                            </m:r>
                            <m:r>
                              <a:rPr lang="fr-FR" sz="1200" b="0" i="1" smtClean="0">
                                <a:solidFill>
                                  <a:schemeClr val="tx1"/>
                                </a:solidFill>
                                <a:latin typeface="Cambria Math" panose="02040503050406030204" pitchFamily="18" charset="0"/>
                              </a:rPr>
                              <m:t>=50 </m:t>
                            </m:r>
                            <m:r>
                              <m:rPr>
                                <m:sty m:val="p"/>
                              </m:rPr>
                              <a:rPr lang="fr-FR" sz="1200" b="0" i="0" smtClean="0">
                                <a:solidFill>
                                  <a:schemeClr val="tx1"/>
                                </a:solidFill>
                                <a:latin typeface="Cambria Math" panose="02040503050406030204" pitchFamily="18" charset="0"/>
                              </a:rPr>
                              <m:t>nm</m:t>
                            </m:r>
                          </m:oMath>
                        </m:oMathPara>
                      </a14:m>
                      <a:endParaRPr lang="fr-FR" sz="1200" dirty="0">
                        <a:solidFill>
                          <a:schemeClr val="tx1"/>
                        </a:solidFill>
                      </a:endParaRPr>
                    </a:p>
                  </p:txBody>
                </p:sp>
              </mc:Choice>
              <mc:Fallback xmlns="">
                <p:sp>
                  <p:nvSpPr>
                    <p:cNvPr id="10" name="ZoneTexte 9"/>
                    <p:cNvSpPr txBox="1">
                      <a:spLocks noRot="1" noChangeAspect="1" noMove="1" noResize="1" noEditPoints="1" noAdjustHandles="1" noChangeArrowheads="1" noChangeShapeType="1" noTextEdit="1"/>
                    </p:cNvSpPr>
                    <p:nvPr/>
                  </p:nvSpPr>
                  <p:spPr>
                    <a:xfrm>
                      <a:off x="1164597" y="2031439"/>
                      <a:ext cx="1387895" cy="362648"/>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p:cNvSpPr txBox="1"/>
                    <p:nvPr/>
                  </p:nvSpPr>
                  <p:spPr>
                    <a:xfrm>
                      <a:off x="3320249" y="2031439"/>
                      <a:ext cx="1250800" cy="3626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fr-FR" sz="1200" b="0" i="0" smtClean="0">
                                <a:solidFill>
                                  <a:schemeClr val="tx1"/>
                                </a:solidFill>
                                <a:latin typeface="Cambria Math" panose="02040503050406030204" pitchFamily="18" charset="0"/>
                              </a:rPr>
                              <m:t>Λ</m:t>
                            </m:r>
                            <m:r>
                              <a:rPr lang="fr-FR" sz="1200" b="0" i="1" smtClean="0">
                                <a:solidFill>
                                  <a:schemeClr val="tx1"/>
                                </a:solidFill>
                                <a:latin typeface="Cambria Math" panose="02040503050406030204" pitchFamily="18" charset="0"/>
                              </a:rPr>
                              <m:t>=10 </m:t>
                            </m:r>
                            <m:r>
                              <m:rPr>
                                <m:sty m:val="p"/>
                              </m:rPr>
                              <a:rPr lang="fr-FR" sz="1200" b="0" i="0" smtClean="0">
                                <a:solidFill>
                                  <a:schemeClr val="tx1"/>
                                </a:solidFill>
                                <a:latin typeface="Cambria Math" panose="02040503050406030204" pitchFamily="18" charset="0"/>
                              </a:rPr>
                              <m:t>nm</m:t>
                            </m:r>
                          </m:oMath>
                        </m:oMathPara>
                      </a14:m>
                      <a:endParaRPr lang="fr-FR" sz="1200" dirty="0">
                        <a:solidFill>
                          <a:schemeClr val="tx1"/>
                        </a:solidFill>
                      </a:endParaRPr>
                    </a:p>
                  </p:txBody>
                </p:sp>
              </mc:Choice>
              <mc:Fallback xmlns="">
                <p:sp>
                  <p:nvSpPr>
                    <p:cNvPr id="11" name="ZoneTexte 10"/>
                    <p:cNvSpPr txBox="1">
                      <a:spLocks noRot="1" noChangeAspect="1" noMove="1" noResize="1" noEditPoints="1" noAdjustHandles="1" noChangeArrowheads="1" noChangeShapeType="1" noTextEdit="1"/>
                    </p:cNvSpPr>
                    <p:nvPr/>
                  </p:nvSpPr>
                  <p:spPr>
                    <a:xfrm>
                      <a:off x="3320249" y="2031439"/>
                      <a:ext cx="1250800" cy="362648"/>
                    </a:xfrm>
                    <a:prstGeom prst="rect">
                      <a:avLst/>
                    </a:prstGeom>
                    <a:blipFill>
                      <a:blip r:embed="rId8"/>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8" name="ZoneTexte 7"/>
                  <p:cNvSpPr txBox="1"/>
                  <p:nvPr/>
                </p:nvSpPr>
                <p:spPr>
                  <a:xfrm>
                    <a:off x="4671430" y="5293415"/>
                    <a:ext cx="9132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𝜀</m:t>
                          </m:r>
                          <m:r>
                            <a:rPr lang="fr-FR" b="0" i="1" smtClean="0">
                              <a:latin typeface="Cambria Math" panose="02040503050406030204" pitchFamily="18" charset="0"/>
                            </a:rPr>
                            <m:t> [−]</m:t>
                          </m:r>
                        </m:oMath>
                      </m:oMathPara>
                    </a14:m>
                    <a:endParaRPr lang="fr-FR" dirty="0"/>
                  </a:p>
                </p:txBody>
              </p:sp>
            </mc:Choice>
            <mc:Fallback xmlns="">
              <p:sp>
                <p:nvSpPr>
                  <p:cNvPr id="111" name="ZoneTexte 110"/>
                  <p:cNvSpPr txBox="1">
                    <a:spLocks noRot="1" noChangeAspect="1" noMove="1" noResize="1" noEditPoints="1" noAdjustHandles="1" noChangeArrowheads="1" noChangeShapeType="1" noTextEdit="1"/>
                  </p:cNvSpPr>
                  <p:nvPr/>
                </p:nvSpPr>
                <p:spPr>
                  <a:xfrm>
                    <a:off x="4671430" y="5293415"/>
                    <a:ext cx="913287" cy="369332"/>
                  </a:xfrm>
                  <a:prstGeom prst="rect">
                    <a:avLst/>
                  </a:prstGeom>
                  <a:blipFill>
                    <a:blip r:embed="rId22"/>
                    <a:stretch>
                      <a:fillRect b="-16393"/>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58" name="ZoneTexte 57"/>
                <p:cNvSpPr txBox="1"/>
                <p:nvPr/>
              </p:nvSpPr>
              <p:spPr>
                <a:xfrm>
                  <a:off x="7369016" y="4765915"/>
                  <a:ext cx="3639126" cy="400110"/>
                </a:xfrm>
                <a:prstGeom prst="rect">
                  <a:avLst/>
                </a:prstGeom>
                <a:noFill/>
              </p:spPr>
              <p:txBody>
                <a:bodyPr wrap="square" rtlCol="0">
                  <a:spAutoFit/>
                </a:bodyPr>
                <a:lstStyle/>
                <a:p>
                  <a:pPr algn="just"/>
                  <a:r>
                    <a:rPr lang="fr-FR" sz="1000" dirty="0" smtClean="0">
                      <a:latin typeface="Cambria" panose="02040503050406030204" pitchFamily="18" charset="0"/>
                      <a:ea typeface="Cambria" panose="02040503050406030204" pitchFamily="18" charset="0"/>
                    </a:rPr>
                    <a:t>Champs de déformation dans un revêtement multicouche pour deux périodes d’empilement </a:t>
                  </a:r>
                  <a14:m>
                    <m:oMath xmlns:m="http://schemas.openxmlformats.org/officeDocument/2006/math">
                      <m:r>
                        <m:rPr>
                          <m:sty m:val="p"/>
                        </m:rPr>
                        <a:rPr lang="fr-FR" sz="1000" b="0" i="0" smtClean="0">
                          <a:latin typeface="Cambria Math" panose="02040503050406030204" pitchFamily="18" charset="0"/>
                        </a:rPr>
                        <m:t>Λ</m:t>
                      </m:r>
                      <m:r>
                        <a:rPr lang="fr-FR" sz="1000" b="0" i="1" smtClean="0">
                          <a:latin typeface="Cambria Math" panose="02040503050406030204" pitchFamily="18" charset="0"/>
                        </a:rPr>
                        <m:t>=50 </m:t>
                      </m:r>
                      <m:r>
                        <m:rPr>
                          <m:sty m:val="p"/>
                        </m:rPr>
                        <a:rPr lang="fr-FR" sz="1000" b="0" i="0" smtClean="0">
                          <a:latin typeface="Cambria Math" panose="02040503050406030204" pitchFamily="18" charset="0"/>
                        </a:rPr>
                        <m:t>nm</m:t>
                      </m:r>
                      <m:r>
                        <a:rPr lang="fr-FR" sz="1000" b="0" i="1" smtClean="0">
                          <a:latin typeface="Cambria Math" panose="02040503050406030204" pitchFamily="18" charset="0"/>
                        </a:rPr>
                        <m:t> </m:t>
                      </m:r>
                      <m:r>
                        <m:rPr>
                          <m:sty m:val="p"/>
                        </m:rPr>
                        <a:rPr lang="fr-FR" sz="1000" b="0" i="0" smtClean="0">
                          <a:latin typeface="Cambria Math" panose="02040503050406030204" pitchFamily="18" charset="0"/>
                        </a:rPr>
                        <m:t>et</m:t>
                      </m:r>
                      <m:r>
                        <a:rPr lang="fr-FR" sz="1000" b="0" i="1" smtClean="0">
                          <a:latin typeface="Cambria Math" panose="02040503050406030204" pitchFamily="18" charset="0"/>
                        </a:rPr>
                        <m:t> 10 </m:t>
                      </m:r>
                      <m:r>
                        <m:rPr>
                          <m:sty m:val="p"/>
                        </m:rPr>
                        <a:rPr lang="fr-FR" sz="1000" b="0" i="0" smtClean="0">
                          <a:latin typeface="Cambria Math" panose="02040503050406030204" pitchFamily="18" charset="0"/>
                        </a:rPr>
                        <m:t>nm</m:t>
                      </m:r>
                    </m:oMath>
                  </a14:m>
                  <a:endParaRPr lang="fr-FR" sz="1000" dirty="0">
                    <a:latin typeface="Cambria" panose="02040503050406030204" pitchFamily="18" charset="0"/>
                    <a:ea typeface="Cambria" panose="02040503050406030204" pitchFamily="18" charset="0"/>
                  </a:endParaRPr>
                </a:p>
              </p:txBody>
            </p:sp>
          </mc:Choice>
          <mc:Fallback xmlns="">
            <p:sp>
              <p:nvSpPr>
                <p:cNvPr id="58" name="ZoneTexte 57"/>
                <p:cNvSpPr txBox="1">
                  <a:spLocks noRot="1" noChangeAspect="1" noMove="1" noResize="1" noEditPoints="1" noAdjustHandles="1" noChangeArrowheads="1" noChangeShapeType="1" noTextEdit="1"/>
                </p:cNvSpPr>
                <p:nvPr/>
              </p:nvSpPr>
              <p:spPr>
                <a:xfrm>
                  <a:off x="7369016" y="4765915"/>
                  <a:ext cx="3639126" cy="400110"/>
                </a:xfrm>
                <a:prstGeom prst="rect">
                  <a:avLst/>
                </a:prstGeom>
                <a:blipFill>
                  <a:blip r:embed="rId23"/>
                  <a:stretch>
                    <a:fillRect b="-7576"/>
                  </a:stretch>
                </a:blipFill>
              </p:spPr>
              <p:txBody>
                <a:bodyPr/>
                <a:lstStyle/>
                <a:p>
                  <a:r>
                    <a:rPr lang="fr-FR">
                      <a:noFill/>
                    </a:rPr>
                    <a:t> </a:t>
                  </a:r>
                </a:p>
              </p:txBody>
            </p:sp>
          </mc:Fallback>
        </mc:AlternateContent>
      </p:grpSp>
      <p:sp>
        <p:nvSpPr>
          <p:cNvPr id="65" name="Sous-titre 2"/>
          <p:cNvSpPr>
            <a:spLocks noGrp="1"/>
          </p:cNvSpPr>
          <p:nvPr>
            <p:ph type="subTitle" idx="1"/>
          </p:nvPr>
        </p:nvSpPr>
        <p:spPr>
          <a:xfrm>
            <a:off x="781910" y="5829966"/>
            <a:ext cx="10008660" cy="769911"/>
          </a:xfrm>
        </p:spPr>
        <p:txBody>
          <a:bodyPr>
            <a:normAutofit/>
          </a:bodyPr>
          <a:lstStyle/>
          <a:p>
            <a:pPr algn="l">
              <a:lnSpc>
                <a:spcPct val="100000"/>
              </a:lnSpc>
              <a:spcBef>
                <a:spcPts val="0"/>
              </a:spcBef>
            </a:pPr>
            <a:r>
              <a:rPr lang="fr-FR" sz="900" dirty="0" smtClean="0">
                <a:latin typeface="Cambria" panose="02040503050406030204" pitchFamily="18" charset="0"/>
                <a:ea typeface="Cambria" panose="02040503050406030204" pitchFamily="18" charset="0"/>
              </a:rPr>
              <a:t>M</a:t>
            </a:r>
            <a:r>
              <a:rPr lang="fr-FR" sz="900" dirty="0">
                <a:latin typeface="Cambria" panose="02040503050406030204" pitchFamily="18" charset="0"/>
                <a:ea typeface="Cambria" panose="02040503050406030204" pitchFamily="18" charset="0"/>
              </a:rPr>
              <a:t>.-J. </a:t>
            </a:r>
            <a:r>
              <a:rPr lang="fr-FR" sz="900" dirty="0" err="1">
                <a:latin typeface="Cambria" panose="02040503050406030204" pitchFamily="18" charset="0"/>
                <a:ea typeface="Cambria" panose="02040503050406030204" pitchFamily="18" charset="0"/>
              </a:rPr>
              <a:t>Pac</a:t>
            </a:r>
            <a:r>
              <a:rPr lang="fr-FR" sz="900" dirty="0">
                <a:latin typeface="Cambria" panose="02040503050406030204" pitchFamily="18" charset="0"/>
                <a:ea typeface="Cambria" panose="02040503050406030204" pitchFamily="18" charset="0"/>
              </a:rPr>
              <a:t>, S. </a:t>
            </a:r>
            <a:r>
              <a:rPr lang="fr-FR" sz="900" dirty="0" err="1">
                <a:latin typeface="Cambria" panose="02040503050406030204" pitchFamily="18" charset="0"/>
                <a:ea typeface="Cambria" panose="02040503050406030204" pitchFamily="18" charset="0"/>
              </a:rPr>
              <a:t>Giljean</a:t>
            </a:r>
            <a:r>
              <a:rPr lang="fr-FR" sz="900" dirty="0">
                <a:latin typeface="Cambria" panose="02040503050406030204" pitchFamily="18" charset="0"/>
                <a:ea typeface="Cambria" panose="02040503050406030204" pitchFamily="18" charset="0"/>
              </a:rPr>
              <a:t>, C. Rousselot, F. Richard, et P. </a:t>
            </a:r>
            <a:r>
              <a:rPr lang="fr-FR" sz="900" dirty="0" err="1">
                <a:latin typeface="Cambria" panose="02040503050406030204" pitchFamily="18" charset="0"/>
                <a:ea typeface="Cambria" panose="02040503050406030204" pitchFamily="18" charset="0"/>
              </a:rPr>
              <a:t>Delobelle</a:t>
            </a:r>
            <a:r>
              <a:rPr lang="fr-FR" sz="900" dirty="0">
                <a:latin typeface="Cambria" panose="02040503050406030204" pitchFamily="18" charset="0"/>
                <a:ea typeface="Cambria" panose="02040503050406030204" pitchFamily="18" charset="0"/>
              </a:rPr>
              <a:t>, « Microstructural and </a:t>
            </a:r>
            <a:r>
              <a:rPr lang="fr-FR" sz="900" dirty="0" err="1">
                <a:latin typeface="Cambria" panose="02040503050406030204" pitchFamily="18" charset="0"/>
                <a:ea typeface="Cambria" panose="02040503050406030204" pitchFamily="18" charset="0"/>
              </a:rPr>
              <a:t>elasto</a:t>
            </a:r>
            <a:r>
              <a:rPr lang="fr-FR" sz="900" dirty="0">
                <a:latin typeface="Cambria" panose="02040503050406030204" pitchFamily="18" charset="0"/>
                <a:ea typeface="Cambria" panose="02040503050406030204" pitchFamily="18" charset="0"/>
              </a:rPr>
              <a:t>-plastic </a:t>
            </a:r>
            <a:r>
              <a:rPr lang="fr-FR" sz="900" dirty="0" err="1">
                <a:latin typeface="Cambria" panose="02040503050406030204" pitchFamily="18" charset="0"/>
                <a:ea typeface="Cambria" panose="02040503050406030204" pitchFamily="18" charset="0"/>
              </a:rPr>
              <a:t>material</a:t>
            </a:r>
            <a:r>
              <a:rPr lang="fr-FR" sz="900" dirty="0">
                <a:latin typeface="Cambria" panose="02040503050406030204" pitchFamily="18" charset="0"/>
                <a:ea typeface="Cambria" panose="02040503050406030204" pitchFamily="18" charset="0"/>
              </a:rPr>
              <a:t> </a:t>
            </a:r>
            <a:r>
              <a:rPr lang="fr-FR" sz="900" dirty="0" err="1">
                <a:latin typeface="Cambria" panose="02040503050406030204" pitchFamily="18" charset="0"/>
                <a:ea typeface="Cambria" panose="02040503050406030204" pitchFamily="18" charset="0"/>
              </a:rPr>
              <a:t>parameters</a:t>
            </a:r>
            <a:r>
              <a:rPr lang="fr-FR" sz="900" dirty="0">
                <a:latin typeface="Cambria" panose="02040503050406030204" pitchFamily="18" charset="0"/>
                <a:ea typeface="Cambria" panose="02040503050406030204" pitchFamily="18" charset="0"/>
              </a:rPr>
              <a:t> identification by inverse </a:t>
            </a:r>
            <a:r>
              <a:rPr lang="fr-FR" sz="900" dirty="0" err="1">
                <a:latin typeface="Cambria" panose="02040503050406030204" pitchFamily="18" charset="0"/>
                <a:ea typeface="Cambria" panose="02040503050406030204" pitchFamily="18" charset="0"/>
              </a:rPr>
              <a:t>finite</a:t>
            </a:r>
            <a:r>
              <a:rPr lang="fr-FR" sz="900" dirty="0">
                <a:latin typeface="Cambria" panose="02040503050406030204" pitchFamily="18" charset="0"/>
                <a:ea typeface="Cambria" panose="02040503050406030204" pitchFamily="18" charset="0"/>
              </a:rPr>
              <a:t> </a:t>
            </a:r>
            <a:r>
              <a:rPr lang="fr-FR" sz="900" dirty="0" err="1">
                <a:latin typeface="Cambria" panose="02040503050406030204" pitchFamily="18" charset="0"/>
                <a:ea typeface="Cambria" panose="02040503050406030204" pitchFamily="18" charset="0"/>
              </a:rPr>
              <a:t>elements</a:t>
            </a:r>
            <a:r>
              <a:rPr lang="fr-FR" sz="900" dirty="0">
                <a:latin typeface="Cambria" panose="02040503050406030204" pitchFamily="18" charset="0"/>
                <a:ea typeface="Cambria" panose="02040503050406030204" pitchFamily="18" charset="0"/>
              </a:rPr>
              <a:t> </a:t>
            </a:r>
            <a:r>
              <a:rPr lang="fr-FR" sz="900" dirty="0" err="1">
                <a:latin typeface="Cambria" panose="02040503050406030204" pitchFamily="18" charset="0"/>
                <a:ea typeface="Cambria" panose="02040503050406030204" pitchFamily="18" charset="0"/>
              </a:rPr>
              <a:t>method</a:t>
            </a:r>
            <a:r>
              <a:rPr lang="fr-FR" sz="900" dirty="0">
                <a:latin typeface="Cambria" panose="02040503050406030204" pitchFamily="18" charset="0"/>
                <a:ea typeface="Cambria" panose="02040503050406030204" pitchFamily="18" charset="0"/>
              </a:rPr>
              <a:t> of Ti(1−x)</a:t>
            </a:r>
            <a:r>
              <a:rPr lang="fr-FR" sz="900" dirty="0" err="1">
                <a:latin typeface="Cambria" panose="02040503050406030204" pitchFamily="18" charset="0"/>
                <a:ea typeface="Cambria" panose="02040503050406030204" pitchFamily="18" charset="0"/>
              </a:rPr>
              <a:t>AlxN</a:t>
            </a:r>
            <a:r>
              <a:rPr lang="fr-FR" sz="900" dirty="0">
                <a:latin typeface="Cambria" panose="02040503050406030204" pitchFamily="18" charset="0"/>
                <a:ea typeface="Cambria" panose="02040503050406030204" pitchFamily="18" charset="0"/>
              </a:rPr>
              <a:t>  », </a:t>
            </a:r>
            <a:r>
              <a:rPr lang="fr-FR" sz="900" i="1" dirty="0" err="1">
                <a:latin typeface="Cambria" panose="02040503050406030204" pitchFamily="18" charset="0"/>
                <a:ea typeface="Cambria" panose="02040503050406030204" pitchFamily="18" charset="0"/>
              </a:rPr>
              <a:t>Thin</a:t>
            </a:r>
            <a:r>
              <a:rPr lang="fr-FR" sz="900" i="1" dirty="0">
                <a:latin typeface="Cambria" panose="02040503050406030204" pitchFamily="18" charset="0"/>
                <a:ea typeface="Cambria" panose="02040503050406030204" pitchFamily="18" charset="0"/>
              </a:rPr>
              <a:t> Solid Films</a:t>
            </a:r>
            <a:r>
              <a:rPr lang="fr-FR" sz="900" dirty="0">
                <a:latin typeface="Cambria" panose="02040503050406030204" pitchFamily="18" charset="0"/>
                <a:ea typeface="Cambria" panose="02040503050406030204" pitchFamily="18" charset="0"/>
              </a:rPr>
              <a:t>, vol. 569, p. 81‑92, oct. 2014, </a:t>
            </a:r>
            <a:endParaRPr lang="fr-FR" sz="900" dirty="0" smtClean="0">
              <a:latin typeface="Cambria" panose="02040503050406030204" pitchFamily="18" charset="0"/>
              <a:ea typeface="Cambria" panose="02040503050406030204" pitchFamily="18" charset="0"/>
            </a:endParaRPr>
          </a:p>
          <a:p>
            <a:pPr algn="l">
              <a:lnSpc>
                <a:spcPct val="100000"/>
              </a:lnSpc>
              <a:spcBef>
                <a:spcPts val="0"/>
              </a:spcBef>
            </a:pPr>
            <a:r>
              <a:rPr lang="fr-FR" sz="900" dirty="0" smtClean="0">
                <a:latin typeface="Cambria" panose="02040503050406030204" pitchFamily="18" charset="0"/>
                <a:ea typeface="Cambria" panose="02040503050406030204" pitchFamily="18" charset="0"/>
              </a:rPr>
              <a:t>M</a:t>
            </a:r>
            <a:r>
              <a:rPr lang="fr-FR" sz="900" dirty="0">
                <a:latin typeface="Cambria" panose="02040503050406030204" pitchFamily="18" charset="0"/>
                <a:ea typeface="Cambria" panose="02040503050406030204" pitchFamily="18" charset="0"/>
              </a:rPr>
              <a:t>.-J. </a:t>
            </a:r>
            <a:r>
              <a:rPr lang="fr-FR" sz="900" dirty="0" err="1">
                <a:latin typeface="Cambria" panose="02040503050406030204" pitchFamily="18" charset="0"/>
                <a:ea typeface="Cambria" panose="02040503050406030204" pitchFamily="18" charset="0"/>
              </a:rPr>
              <a:t>Pac</a:t>
            </a:r>
            <a:r>
              <a:rPr lang="fr-FR" sz="900" dirty="0">
                <a:latin typeface="Cambria" panose="02040503050406030204" pitchFamily="18" charset="0"/>
                <a:ea typeface="Cambria" panose="02040503050406030204" pitchFamily="18" charset="0"/>
              </a:rPr>
              <a:t> </a:t>
            </a:r>
            <a:r>
              <a:rPr lang="fr-FR" sz="900" i="1" dirty="0">
                <a:latin typeface="Cambria" panose="02040503050406030204" pitchFamily="18" charset="0"/>
                <a:ea typeface="Cambria" panose="02040503050406030204" pitchFamily="18" charset="0"/>
              </a:rPr>
              <a:t>et al.</a:t>
            </a:r>
            <a:r>
              <a:rPr lang="fr-FR" sz="900" dirty="0">
                <a:latin typeface="Cambria" panose="02040503050406030204" pitchFamily="18" charset="0"/>
                <a:ea typeface="Cambria" panose="02040503050406030204" pitchFamily="18" charset="0"/>
              </a:rPr>
              <a:t>, « Investigation of Ti0.54Al0.46/Ti0.54Al0.46N </a:t>
            </a:r>
            <a:r>
              <a:rPr lang="fr-FR" sz="900" dirty="0" err="1">
                <a:latin typeface="Cambria" panose="02040503050406030204" pitchFamily="18" charset="0"/>
                <a:ea typeface="Cambria" panose="02040503050406030204" pitchFamily="18" charset="0"/>
              </a:rPr>
              <a:t>multilayer</a:t>
            </a:r>
            <a:r>
              <a:rPr lang="fr-FR" sz="900" dirty="0">
                <a:latin typeface="Cambria" panose="02040503050406030204" pitchFamily="18" charset="0"/>
                <a:ea typeface="Cambria" panose="02040503050406030204" pitchFamily="18" charset="0"/>
              </a:rPr>
              <a:t> films </a:t>
            </a:r>
            <a:r>
              <a:rPr lang="fr-FR" sz="900" dirty="0" err="1">
                <a:latin typeface="Cambria" panose="02040503050406030204" pitchFamily="18" charset="0"/>
                <a:ea typeface="Cambria" panose="02040503050406030204" pitchFamily="18" charset="0"/>
              </a:rPr>
              <a:t>deposited</a:t>
            </a:r>
            <a:r>
              <a:rPr lang="fr-FR" sz="900" dirty="0">
                <a:latin typeface="Cambria" panose="02040503050406030204" pitchFamily="18" charset="0"/>
                <a:ea typeface="Cambria" panose="02040503050406030204" pitchFamily="18" charset="0"/>
              </a:rPr>
              <a:t> by </a:t>
            </a:r>
            <a:r>
              <a:rPr lang="fr-FR" sz="900" dirty="0" err="1">
                <a:latin typeface="Cambria" panose="02040503050406030204" pitchFamily="18" charset="0"/>
                <a:ea typeface="Cambria" panose="02040503050406030204" pitchFamily="18" charset="0"/>
              </a:rPr>
              <a:t>reactive</a:t>
            </a:r>
            <a:r>
              <a:rPr lang="fr-FR" sz="900" dirty="0">
                <a:latin typeface="Cambria" panose="02040503050406030204" pitchFamily="18" charset="0"/>
                <a:ea typeface="Cambria" panose="02040503050406030204" pitchFamily="18" charset="0"/>
              </a:rPr>
              <a:t> </a:t>
            </a:r>
            <a:r>
              <a:rPr lang="fr-FR" sz="900" dirty="0" err="1">
                <a:latin typeface="Cambria" panose="02040503050406030204" pitchFamily="18" charset="0"/>
                <a:ea typeface="Cambria" panose="02040503050406030204" pitchFamily="18" charset="0"/>
              </a:rPr>
              <a:t>gas</a:t>
            </a:r>
            <a:r>
              <a:rPr lang="fr-FR" sz="900" dirty="0">
                <a:latin typeface="Cambria" panose="02040503050406030204" pitchFamily="18" charset="0"/>
                <a:ea typeface="Cambria" panose="02040503050406030204" pitchFamily="18" charset="0"/>
              </a:rPr>
              <a:t> </a:t>
            </a:r>
            <a:r>
              <a:rPr lang="fr-FR" sz="900" dirty="0" err="1">
                <a:latin typeface="Cambria" panose="02040503050406030204" pitchFamily="18" charset="0"/>
                <a:ea typeface="Cambria" panose="02040503050406030204" pitchFamily="18" charset="0"/>
              </a:rPr>
              <a:t>pulsing</a:t>
            </a:r>
            <a:r>
              <a:rPr lang="fr-FR" sz="900" dirty="0">
                <a:latin typeface="Cambria" panose="02040503050406030204" pitchFamily="18" charset="0"/>
                <a:ea typeface="Cambria" panose="02040503050406030204" pitchFamily="18" charset="0"/>
              </a:rPr>
              <a:t> </a:t>
            </a:r>
            <a:r>
              <a:rPr lang="fr-FR" sz="900" dirty="0" err="1">
                <a:latin typeface="Cambria" panose="02040503050406030204" pitchFamily="18" charset="0"/>
                <a:ea typeface="Cambria" panose="02040503050406030204" pitchFamily="18" charset="0"/>
              </a:rPr>
              <a:t>process</a:t>
            </a:r>
            <a:r>
              <a:rPr lang="fr-FR" sz="900" dirty="0">
                <a:latin typeface="Cambria" panose="02040503050406030204" pitchFamily="18" charset="0"/>
                <a:ea typeface="Cambria" panose="02040503050406030204" pitchFamily="18" charset="0"/>
              </a:rPr>
              <a:t> by nano-indentation and </a:t>
            </a:r>
            <a:r>
              <a:rPr lang="fr-FR" sz="900" dirty="0" err="1">
                <a:latin typeface="Cambria" panose="02040503050406030204" pitchFamily="18" charset="0"/>
                <a:ea typeface="Cambria" panose="02040503050406030204" pitchFamily="18" charset="0"/>
              </a:rPr>
              <a:t>electron</a:t>
            </a:r>
            <a:r>
              <a:rPr lang="fr-FR" sz="900" dirty="0">
                <a:latin typeface="Cambria" panose="02040503050406030204" pitchFamily="18" charset="0"/>
                <a:ea typeface="Cambria" panose="02040503050406030204" pitchFamily="18" charset="0"/>
              </a:rPr>
              <a:t> </a:t>
            </a:r>
            <a:r>
              <a:rPr lang="fr-FR" sz="900" dirty="0" err="1">
                <a:latin typeface="Cambria" panose="02040503050406030204" pitchFamily="18" charset="0"/>
                <a:ea typeface="Cambria" panose="02040503050406030204" pitchFamily="18" charset="0"/>
              </a:rPr>
              <a:t>energy-loss</a:t>
            </a:r>
            <a:r>
              <a:rPr lang="fr-FR" sz="900" dirty="0">
                <a:latin typeface="Cambria" panose="02040503050406030204" pitchFamily="18" charset="0"/>
                <a:ea typeface="Cambria" panose="02040503050406030204" pitchFamily="18" charset="0"/>
              </a:rPr>
              <a:t> </a:t>
            </a:r>
            <a:r>
              <a:rPr lang="fr-FR" sz="900" dirty="0" err="1">
                <a:latin typeface="Cambria" panose="02040503050406030204" pitchFamily="18" charset="0"/>
                <a:ea typeface="Cambria" panose="02040503050406030204" pitchFamily="18" charset="0"/>
              </a:rPr>
              <a:t>spectroscopy</a:t>
            </a:r>
            <a:r>
              <a:rPr lang="fr-FR" sz="900" dirty="0">
                <a:latin typeface="Cambria" panose="02040503050406030204" pitchFamily="18" charset="0"/>
                <a:ea typeface="Cambria" panose="02040503050406030204" pitchFamily="18" charset="0"/>
              </a:rPr>
              <a:t> », </a:t>
            </a:r>
            <a:r>
              <a:rPr lang="fr-FR" sz="900" i="1" dirty="0" err="1">
                <a:latin typeface="Cambria" panose="02040503050406030204" pitchFamily="18" charset="0"/>
                <a:ea typeface="Cambria" panose="02040503050406030204" pitchFamily="18" charset="0"/>
              </a:rPr>
              <a:t>Thin</a:t>
            </a:r>
            <a:r>
              <a:rPr lang="fr-FR" sz="900" i="1" dirty="0">
                <a:latin typeface="Cambria" panose="02040503050406030204" pitchFamily="18" charset="0"/>
                <a:ea typeface="Cambria" panose="02040503050406030204" pitchFamily="18" charset="0"/>
              </a:rPr>
              <a:t> Solid Films</a:t>
            </a:r>
            <a:r>
              <a:rPr lang="fr-FR" sz="900" dirty="0">
                <a:latin typeface="Cambria" panose="02040503050406030204" pitchFamily="18" charset="0"/>
                <a:ea typeface="Cambria" panose="02040503050406030204" pitchFamily="18" charset="0"/>
              </a:rPr>
              <a:t>, vol. 634, p. 96‑106, </a:t>
            </a:r>
            <a:r>
              <a:rPr lang="fr-FR" sz="900" dirty="0" smtClean="0">
                <a:latin typeface="Cambria" panose="02040503050406030204" pitchFamily="18" charset="0"/>
                <a:ea typeface="Cambria" panose="02040503050406030204" pitchFamily="18" charset="0"/>
              </a:rPr>
              <a:t>juill. 2017</a:t>
            </a:r>
            <a:endParaRPr lang="fr-FR" sz="900" dirty="0">
              <a:latin typeface="Cambria" panose="02040503050406030204" pitchFamily="18" charset="0"/>
              <a:ea typeface="Cambria" panose="02040503050406030204" pitchFamily="18" charset="0"/>
            </a:endParaRPr>
          </a:p>
        </p:txBody>
      </p:sp>
      <p:sp>
        <p:nvSpPr>
          <p:cNvPr id="4" name="ZoneTexte 3"/>
          <p:cNvSpPr txBox="1"/>
          <p:nvPr/>
        </p:nvSpPr>
        <p:spPr>
          <a:xfrm>
            <a:off x="449401" y="555052"/>
            <a:ext cx="11235847" cy="1477328"/>
          </a:xfrm>
          <a:prstGeom prst="rect">
            <a:avLst/>
          </a:prstGeom>
          <a:noFill/>
        </p:spPr>
        <p:txBody>
          <a:bodyPr wrap="square" rtlCol="0">
            <a:spAutoFit/>
          </a:bodyPr>
          <a:lstStyle/>
          <a:p>
            <a:pPr algn="just"/>
            <a:r>
              <a:rPr lang="fr-FR" dirty="0" smtClean="0">
                <a:latin typeface="Cambria" panose="02040503050406030204" pitchFamily="18" charset="0"/>
                <a:ea typeface="Cambria" panose="02040503050406030204" pitchFamily="18" charset="0"/>
              </a:rPr>
              <a:t>Les 2 objectifs du projet NANOSTRAT : </a:t>
            </a:r>
          </a:p>
          <a:p>
            <a:pPr marL="285750" indent="-285750" algn="just">
              <a:buFontTx/>
              <a:buChar char="-"/>
            </a:pPr>
            <a:r>
              <a:rPr lang="fr-FR" dirty="0" smtClean="0">
                <a:latin typeface="Cambria" panose="02040503050406030204" pitchFamily="18" charset="0"/>
                <a:ea typeface="Cambria" panose="02040503050406030204" pitchFamily="18" charset="0"/>
              </a:rPr>
              <a:t>Modéliser la </a:t>
            </a:r>
            <a:r>
              <a:rPr lang="fr-FR" dirty="0">
                <a:latin typeface="Cambria" panose="02040503050406030204" pitchFamily="18" charset="0"/>
                <a:ea typeface="Cambria" panose="02040503050406030204" pitchFamily="18" charset="0"/>
              </a:rPr>
              <a:t>nanoindentation de </a:t>
            </a:r>
            <a:r>
              <a:rPr lang="fr-FR" dirty="0" smtClean="0">
                <a:latin typeface="Cambria" panose="02040503050406030204" pitchFamily="18" charset="0"/>
                <a:ea typeface="Cambria" panose="02040503050406030204" pitchFamily="18" charset="0"/>
              </a:rPr>
              <a:t>revêtements nanostratifiés </a:t>
            </a:r>
            <a:r>
              <a:rPr lang="fr-FR" dirty="0" err="1" smtClean="0">
                <a:latin typeface="Cambria" panose="02040503050406030204" pitchFamily="18" charset="0"/>
                <a:ea typeface="Cambria" panose="02040503050406030204" pitchFamily="18" charset="0"/>
              </a:rPr>
              <a:t>TiAl</a:t>
            </a:r>
            <a:r>
              <a:rPr lang="fr-FR" dirty="0" smtClean="0">
                <a:latin typeface="Cambria" panose="02040503050406030204" pitchFamily="18" charset="0"/>
                <a:ea typeface="Cambria" panose="02040503050406030204" pitchFamily="18" charset="0"/>
              </a:rPr>
              <a:t>/</a:t>
            </a:r>
            <a:r>
              <a:rPr lang="fr-FR" dirty="0" err="1" smtClean="0">
                <a:latin typeface="Cambria" panose="02040503050406030204" pitchFamily="18" charset="0"/>
                <a:ea typeface="Cambria" panose="02040503050406030204" pitchFamily="18" charset="0"/>
              </a:rPr>
              <a:t>TiAlN</a:t>
            </a:r>
            <a:r>
              <a:rPr lang="fr-FR" dirty="0" smtClean="0">
                <a:latin typeface="Cambria" panose="02040503050406030204" pitchFamily="18" charset="0"/>
                <a:ea typeface="Cambria" panose="02040503050406030204" pitchFamily="18" charset="0"/>
              </a:rPr>
              <a:t> </a:t>
            </a:r>
            <a:r>
              <a:rPr lang="fr-FR" dirty="0">
                <a:latin typeface="Cambria" panose="02040503050406030204" pitchFamily="18" charset="0"/>
                <a:ea typeface="Cambria" panose="02040503050406030204" pitchFamily="18" charset="0"/>
              </a:rPr>
              <a:t>afin de comprendre les phénomènes </a:t>
            </a:r>
            <a:r>
              <a:rPr lang="fr-FR" dirty="0" smtClean="0">
                <a:latin typeface="Cambria" panose="02040503050406030204" pitchFamily="18" charset="0"/>
                <a:ea typeface="Cambria" panose="02040503050406030204" pitchFamily="18" charset="0"/>
              </a:rPr>
              <a:t>élastoplastiques qui génèrent </a:t>
            </a:r>
            <a:r>
              <a:rPr lang="fr-FR" dirty="0">
                <a:latin typeface="Cambria" panose="02040503050406030204" pitchFamily="18" charset="0"/>
                <a:ea typeface="Cambria" panose="02040503050406030204" pitchFamily="18" charset="0"/>
              </a:rPr>
              <a:t>l’augmentation </a:t>
            </a:r>
            <a:r>
              <a:rPr lang="fr-FR" dirty="0" smtClean="0">
                <a:latin typeface="Cambria" panose="02040503050406030204" pitchFamily="18" charset="0"/>
                <a:ea typeface="Cambria" panose="02040503050406030204" pitchFamily="18" charset="0"/>
              </a:rPr>
              <a:t>de </a:t>
            </a:r>
            <a:r>
              <a:rPr lang="fr-FR" dirty="0">
                <a:latin typeface="Cambria" panose="02040503050406030204" pitchFamily="18" charset="0"/>
                <a:ea typeface="Cambria" panose="02040503050406030204" pitchFamily="18" charset="0"/>
              </a:rPr>
              <a:t>la dureté aux plus faibles périodes (effet super-réseau</a:t>
            </a:r>
            <a:r>
              <a:rPr lang="fr-FR" dirty="0" smtClean="0">
                <a:latin typeface="Cambria" panose="02040503050406030204" pitchFamily="18" charset="0"/>
                <a:ea typeface="Cambria" panose="02040503050406030204" pitchFamily="18" charset="0"/>
              </a:rPr>
              <a:t>) </a:t>
            </a:r>
          </a:p>
          <a:p>
            <a:pPr marL="285750" indent="-285750" algn="just">
              <a:buFontTx/>
              <a:buChar char="-"/>
            </a:pPr>
            <a:r>
              <a:rPr lang="fr-FR" dirty="0" smtClean="0">
                <a:latin typeface="Cambria" panose="02040503050406030204" pitchFamily="18" charset="0"/>
                <a:ea typeface="Cambria" panose="02040503050406030204" pitchFamily="18" charset="0"/>
              </a:rPr>
              <a:t>Optimiser numériquement la </a:t>
            </a:r>
            <a:r>
              <a:rPr lang="fr-FR" dirty="0">
                <a:latin typeface="Cambria" panose="02040503050406030204" pitchFamily="18" charset="0"/>
                <a:ea typeface="Cambria" panose="02040503050406030204" pitchFamily="18" charset="0"/>
              </a:rPr>
              <a:t>stratification (période, nombre de couches, ...) </a:t>
            </a:r>
            <a:r>
              <a:rPr lang="fr-FR" dirty="0" smtClean="0">
                <a:latin typeface="Cambria" panose="02040503050406030204" pitchFamily="18" charset="0"/>
                <a:ea typeface="Cambria" panose="02040503050406030204" pitchFamily="18" charset="0"/>
              </a:rPr>
              <a:t>afin d’obtenir des nanostratifiés </a:t>
            </a:r>
            <a:r>
              <a:rPr lang="fr-FR" dirty="0" err="1" smtClean="0">
                <a:latin typeface="Cambria" panose="02040503050406030204" pitchFamily="18" charset="0"/>
                <a:ea typeface="Cambria" panose="02040503050406030204" pitchFamily="18" charset="0"/>
              </a:rPr>
              <a:t>TiAl</a:t>
            </a:r>
            <a:r>
              <a:rPr lang="fr-FR" dirty="0" smtClean="0">
                <a:latin typeface="Cambria" panose="02040503050406030204" pitchFamily="18" charset="0"/>
                <a:ea typeface="Cambria" panose="02040503050406030204" pitchFamily="18" charset="0"/>
              </a:rPr>
              <a:t>/</a:t>
            </a:r>
            <a:r>
              <a:rPr lang="fr-FR" dirty="0" err="1" smtClean="0">
                <a:latin typeface="Cambria" panose="02040503050406030204" pitchFamily="18" charset="0"/>
                <a:ea typeface="Cambria" panose="02040503050406030204" pitchFamily="18" charset="0"/>
              </a:rPr>
              <a:t>TiAlN</a:t>
            </a:r>
            <a:r>
              <a:rPr lang="fr-FR" dirty="0" smtClean="0">
                <a:latin typeface="Cambria" panose="02040503050406030204" pitchFamily="18" charset="0"/>
                <a:ea typeface="Cambria" panose="02040503050406030204" pitchFamily="18" charset="0"/>
              </a:rPr>
              <a:t> </a:t>
            </a:r>
            <a:r>
              <a:rPr lang="fr-FR" dirty="0">
                <a:latin typeface="Cambria" panose="02040503050406030204" pitchFamily="18" charset="0"/>
                <a:ea typeface="Cambria" panose="02040503050406030204" pitchFamily="18" charset="0"/>
              </a:rPr>
              <a:t>ultra-durs</a:t>
            </a:r>
            <a:r>
              <a:rPr lang="fr-FR" dirty="0" smtClean="0">
                <a:latin typeface="Cambria" panose="02040503050406030204" pitchFamily="18" charset="0"/>
                <a:ea typeface="Cambria" panose="02040503050406030204" pitchFamily="18" charset="0"/>
              </a:rPr>
              <a:t>.</a:t>
            </a:r>
            <a:endParaRPr lang="fr-FR"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62" name="ZoneTexte 61"/>
              <p:cNvSpPr txBox="1"/>
              <p:nvPr/>
            </p:nvSpPr>
            <p:spPr>
              <a:xfrm>
                <a:off x="1332374" y="5169474"/>
                <a:ext cx="3411060" cy="400110"/>
              </a:xfrm>
              <a:prstGeom prst="rect">
                <a:avLst/>
              </a:prstGeom>
              <a:noFill/>
            </p:spPr>
            <p:txBody>
              <a:bodyPr wrap="square" rtlCol="0">
                <a:spAutoFit/>
              </a:bodyPr>
              <a:lstStyle/>
              <a:p>
                <a:pPr algn="ctr"/>
                <a:r>
                  <a:rPr lang="fr-FR" sz="1000" dirty="0" smtClean="0">
                    <a:latin typeface="Cambria" panose="02040503050406030204" pitchFamily="18" charset="0"/>
                    <a:ea typeface="Cambria" panose="02040503050406030204" pitchFamily="18" charset="0"/>
                  </a:rPr>
                  <a:t>Courbe d’indentation expérimentale P-h d’un </a:t>
                </a:r>
                <a:r>
                  <a:rPr lang="fr-FR" sz="1000" dirty="0">
                    <a:latin typeface="Cambria" panose="02040503050406030204" pitchFamily="18" charset="0"/>
                    <a:ea typeface="Cambria" panose="02040503050406030204" pitchFamily="18" charset="0"/>
                  </a:rPr>
                  <a:t>revêtement multicouche</a:t>
                </a:r>
                <a:r>
                  <a:rPr lang="fr-FR" sz="1000" dirty="0" smtClean="0">
                    <a:latin typeface="Cambria" panose="02040503050406030204" pitchFamily="18" charset="0"/>
                    <a:ea typeface="Cambria" panose="02040503050406030204" pitchFamily="18" charset="0"/>
                  </a:rPr>
                  <a:t> </a:t>
                </a:r>
                <a:r>
                  <a:rPr lang="fr-FR" sz="1000" dirty="0">
                    <a:latin typeface="Cambria" panose="02040503050406030204" pitchFamily="18" charset="0"/>
                    <a:ea typeface="Cambria" panose="02040503050406030204" pitchFamily="18" charset="0"/>
                  </a:rPr>
                  <a:t>pour </a:t>
                </a:r>
                <a:r>
                  <a:rPr lang="fr-FR" sz="1000" dirty="0" smtClean="0">
                    <a:latin typeface="Cambria" panose="02040503050406030204" pitchFamily="18" charset="0"/>
                    <a:ea typeface="Cambria" panose="02040503050406030204" pitchFamily="18" charset="0"/>
                  </a:rPr>
                  <a:t>plusieurs </a:t>
                </a:r>
                <a:r>
                  <a:rPr lang="fr-FR" sz="1000" dirty="0">
                    <a:latin typeface="Cambria" panose="02040503050406030204" pitchFamily="18" charset="0"/>
                    <a:ea typeface="Cambria" panose="02040503050406030204" pitchFamily="18" charset="0"/>
                  </a:rPr>
                  <a:t>périodes d’empilement </a:t>
                </a:r>
                <a14:m>
                  <m:oMath xmlns:m="http://schemas.openxmlformats.org/officeDocument/2006/math">
                    <m:r>
                      <m:rPr>
                        <m:sty m:val="p"/>
                      </m:rPr>
                      <a:rPr lang="fr-FR" sz="1000">
                        <a:latin typeface="Cambria Math" panose="02040503050406030204" pitchFamily="18" charset="0"/>
                      </a:rPr>
                      <m:t>Λ</m:t>
                    </m:r>
                  </m:oMath>
                </a14:m>
                <a:r>
                  <a:rPr lang="fr-FR" sz="1000" dirty="0" smtClean="0">
                    <a:latin typeface="Cambria" panose="02040503050406030204" pitchFamily="18" charset="0"/>
                    <a:ea typeface="Cambria" panose="02040503050406030204" pitchFamily="18" charset="0"/>
                  </a:rPr>
                  <a:t>.</a:t>
                </a:r>
                <a:endParaRPr lang="fr-FR" sz="1000" dirty="0">
                  <a:latin typeface="Cambria" panose="02040503050406030204" pitchFamily="18" charset="0"/>
                  <a:ea typeface="Cambria" panose="02040503050406030204" pitchFamily="18" charset="0"/>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1332374" y="5169474"/>
                <a:ext cx="3411060" cy="400110"/>
              </a:xfrm>
              <a:prstGeom prst="rect">
                <a:avLst/>
              </a:prstGeom>
              <a:blipFill>
                <a:blip r:embed="rId24"/>
                <a:stretch>
                  <a:fillRect b="-7576"/>
                </a:stretch>
              </a:blipFill>
            </p:spPr>
            <p:txBody>
              <a:bodyPr/>
              <a:lstStyle/>
              <a:p>
                <a:r>
                  <a:rPr lang="fr-FR">
                    <a:noFill/>
                  </a:rPr>
                  <a:t> </a:t>
                </a:r>
              </a:p>
            </p:txBody>
          </p:sp>
        </mc:Fallback>
      </mc:AlternateContent>
      <p:pic>
        <p:nvPicPr>
          <p:cNvPr id="3" name="Image 2"/>
          <p:cNvPicPr>
            <a:picLocks noChangeAspect="1"/>
          </p:cNvPicPr>
          <p:nvPr/>
        </p:nvPicPr>
        <p:blipFill rotWithShape="1">
          <a:blip r:embed="rId25" cstate="print">
            <a:extLst>
              <a:ext uri="{28A0092B-C50C-407E-A947-70E740481C1C}">
                <a14:useLocalDpi xmlns:a14="http://schemas.microsoft.com/office/drawing/2010/main" val="0"/>
              </a:ext>
            </a:extLst>
          </a:blip>
          <a:srcRect l="24907" r="25031"/>
          <a:stretch/>
        </p:blipFill>
        <p:spPr>
          <a:xfrm>
            <a:off x="1435163" y="2318928"/>
            <a:ext cx="2778049" cy="2783264"/>
          </a:xfrm>
          <a:prstGeom prst="rect">
            <a:avLst/>
          </a:prstGeom>
        </p:spPr>
      </p:pic>
      <p:cxnSp>
        <p:nvCxnSpPr>
          <p:cNvPr id="57" name="Connecteur droit avec flèche 56"/>
          <p:cNvCxnSpPr/>
          <p:nvPr/>
        </p:nvCxnSpPr>
        <p:spPr>
          <a:xfrm flipH="1">
            <a:off x="3419605" y="2778537"/>
            <a:ext cx="3632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ZoneTexte 58"/>
          <p:cNvSpPr txBox="1"/>
          <p:nvPr/>
        </p:nvSpPr>
        <p:spPr>
          <a:xfrm>
            <a:off x="2900104" y="2540114"/>
            <a:ext cx="1737333" cy="215444"/>
          </a:xfrm>
          <a:prstGeom prst="rect">
            <a:avLst/>
          </a:prstGeom>
          <a:noFill/>
        </p:spPr>
        <p:txBody>
          <a:bodyPr wrap="square" rtlCol="0">
            <a:spAutoFit/>
          </a:bodyPr>
          <a:lstStyle/>
          <a:p>
            <a:r>
              <a:rPr lang="fr-FR" sz="800" dirty="0" smtClean="0">
                <a:latin typeface="Cambria" panose="02040503050406030204" pitchFamily="18" charset="0"/>
                <a:ea typeface="Cambria" panose="02040503050406030204" pitchFamily="18" charset="0"/>
              </a:rPr>
              <a:t>Augmentation de la dureté</a:t>
            </a:r>
            <a:endParaRPr lang="fr-FR" sz="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82077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366A1655-9C35-47C1-BFD0-3F161DB6F240}"/>
                  </a:ext>
                </a:extLst>
              </p:cNvPr>
              <p:cNvSpPr txBox="1"/>
              <p:nvPr/>
            </p:nvSpPr>
            <p:spPr>
              <a:xfrm>
                <a:off x="5105754" y="4754501"/>
                <a:ext cx="412996"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4</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29" name="ZoneTexte 28">
                <a:extLst>
                  <a:ext uri="{FF2B5EF4-FFF2-40B4-BE49-F238E27FC236}">
                    <a16:creationId xmlns:a16="http://schemas.microsoft.com/office/drawing/2014/main" id="{366A1655-9C35-47C1-BFD0-3F161DB6F240}"/>
                  </a:ext>
                </a:extLst>
              </p:cNvPr>
              <p:cNvSpPr txBox="1">
                <a:spLocks noRot="1" noChangeAspect="1" noMove="1" noResize="1" noEditPoints="1" noAdjustHandles="1" noChangeArrowheads="1" noChangeShapeType="1" noTextEdit="1"/>
              </p:cNvSpPr>
              <p:nvPr/>
            </p:nvSpPr>
            <p:spPr>
              <a:xfrm>
                <a:off x="5105754" y="4754501"/>
                <a:ext cx="412996" cy="277314"/>
              </a:xfrm>
              <a:prstGeom prst="rect">
                <a:avLst/>
              </a:prstGeom>
              <a:blipFill>
                <a:blip r:embed="rId2"/>
                <a:stretch>
                  <a:fillRect b="-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85804B0F-B318-4365-BCB5-3F0E0A1CD598}"/>
                  </a:ext>
                </a:extLst>
              </p:cNvPr>
              <p:cNvSpPr txBox="1"/>
              <p:nvPr/>
            </p:nvSpPr>
            <p:spPr>
              <a:xfrm>
                <a:off x="6279414" y="3440616"/>
                <a:ext cx="415844"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3</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30" name="ZoneTexte 29">
                <a:extLst>
                  <a:ext uri="{FF2B5EF4-FFF2-40B4-BE49-F238E27FC236}">
                    <a16:creationId xmlns:a16="http://schemas.microsoft.com/office/drawing/2014/main" id="{85804B0F-B318-4365-BCB5-3F0E0A1CD598}"/>
                  </a:ext>
                </a:extLst>
              </p:cNvPr>
              <p:cNvSpPr txBox="1">
                <a:spLocks noRot="1" noChangeAspect="1" noMove="1" noResize="1" noEditPoints="1" noAdjustHandles="1" noChangeArrowheads="1" noChangeShapeType="1" noTextEdit="1"/>
              </p:cNvSpPr>
              <p:nvPr/>
            </p:nvSpPr>
            <p:spPr>
              <a:xfrm>
                <a:off x="6279414" y="3440616"/>
                <a:ext cx="415844" cy="277314"/>
              </a:xfrm>
              <a:prstGeom prst="rect">
                <a:avLst/>
              </a:prstGeom>
              <a:blipFill>
                <a:blip r:embed="rId3"/>
                <a:stretch>
                  <a:fillRect b="-652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1" name="ZoneTexte 30">
                <a:extLst>
                  <a:ext uri="{FF2B5EF4-FFF2-40B4-BE49-F238E27FC236}">
                    <a16:creationId xmlns:a16="http://schemas.microsoft.com/office/drawing/2014/main" id="{0125D362-DAB8-4C75-A988-653AE601431C}"/>
                  </a:ext>
                </a:extLst>
              </p:cNvPr>
              <p:cNvSpPr txBox="1"/>
              <p:nvPr/>
            </p:nvSpPr>
            <p:spPr>
              <a:xfrm>
                <a:off x="6279414" y="4763514"/>
                <a:ext cx="414712"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5</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31" name="ZoneTexte 30">
                <a:extLst>
                  <a:ext uri="{FF2B5EF4-FFF2-40B4-BE49-F238E27FC236}">
                    <a16:creationId xmlns:a16="http://schemas.microsoft.com/office/drawing/2014/main" id="{0125D362-DAB8-4C75-A988-653AE601431C}"/>
                  </a:ext>
                </a:extLst>
              </p:cNvPr>
              <p:cNvSpPr txBox="1">
                <a:spLocks noRot="1" noChangeAspect="1" noMove="1" noResize="1" noEditPoints="1" noAdjustHandles="1" noChangeArrowheads="1" noChangeShapeType="1" noTextEdit="1"/>
              </p:cNvSpPr>
              <p:nvPr/>
            </p:nvSpPr>
            <p:spPr>
              <a:xfrm>
                <a:off x="6279414" y="4763514"/>
                <a:ext cx="414712" cy="277314"/>
              </a:xfrm>
              <a:prstGeom prst="rect">
                <a:avLst/>
              </a:prstGeom>
              <a:blipFill>
                <a:blip r:embed="rId4"/>
                <a:stretch>
                  <a:fillRect b="-652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72059011-9FC5-4424-9A11-9D5D06370AAE}"/>
                  </a:ext>
                </a:extLst>
              </p:cNvPr>
              <p:cNvSpPr txBox="1"/>
              <p:nvPr/>
            </p:nvSpPr>
            <p:spPr>
              <a:xfrm>
                <a:off x="5105754" y="3436240"/>
                <a:ext cx="412995"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2</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32" name="ZoneTexte 31">
                <a:extLst>
                  <a:ext uri="{FF2B5EF4-FFF2-40B4-BE49-F238E27FC236}">
                    <a16:creationId xmlns:a16="http://schemas.microsoft.com/office/drawing/2014/main" id="{72059011-9FC5-4424-9A11-9D5D06370AAE}"/>
                  </a:ext>
                </a:extLst>
              </p:cNvPr>
              <p:cNvSpPr txBox="1">
                <a:spLocks noRot="1" noChangeAspect="1" noMove="1" noResize="1" noEditPoints="1" noAdjustHandles="1" noChangeArrowheads="1" noChangeShapeType="1" noTextEdit="1"/>
              </p:cNvSpPr>
              <p:nvPr/>
            </p:nvSpPr>
            <p:spPr>
              <a:xfrm>
                <a:off x="5105754" y="3436240"/>
                <a:ext cx="412995" cy="277314"/>
              </a:xfrm>
              <a:prstGeom prst="rect">
                <a:avLst/>
              </a:prstGeom>
              <a:blipFill>
                <a:blip r:embed="rId5"/>
                <a:stretch>
                  <a:fillRect b="-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A4730077-AFFD-4343-AA5E-968EF83E941E}"/>
                  </a:ext>
                </a:extLst>
              </p:cNvPr>
              <p:cNvSpPr txBox="1"/>
              <p:nvPr/>
            </p:nvSpPr>
            <p:spPr>
              <a:xfrm>
                <a:off x="5105754" y="6056775"/>
                <a:ext cx="438113"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6</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33" name="ZoneTexte 32">
                <a:extLst>
                  <a:ext uri="{FF2B5EF4-FFF2-40B4-BE49-F238E27FC236}">
                    <a16:creationId xmlns:a16="http://schemas.microsoft.com/office/drawing/2014/main" id="{A4730077-AFFD-4343-AA5E-968EF83E941E}"/>
                  </a:ext>
                </a:extLst>
              </p:cNvPr>
              <p:cNvSpPr txBox="1">
                <a:spLocks noRot="1" noChangeAspect="1" noMove="1" noResize="1" noEditPoints="1" noAdjustHandles="1" noChangeArrowheads="1" noChangeShapeType="1" noTextEdit="1"/>
              </p:cNvSpPr>
              <p:nvPr/>
            </p:nvSpPr>
            <p:spPr>
              <a:xfrm>
                <a:off x="5105754" y="6056775"/>
                <a:ext cx="438113" cy="277314"/>
              </a:xfrm>
              <a:prstGeom prst="rect">
                <a:avLst/>
              </a:prstGeom>
              <a:blipFill>
                <a:blip r:embed="rId6"/>
                <a:stretch>
                  <a:fillRect b="-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ZoneTexte 33">
                <a:extLst>
                  <a:ext uri="{FF2B5EF4-FFF2-40B4-BE49-F238E27FC236}">
                    <a16:creationId xmlns:a16="http://schemas.microsoft.com/office/drawing/2014/main" id="{6E44DF6E-BF34-4930-9147-2B0CC564CE28}"/>
                  </a:ext>
                </a:extLst>
              </p:cNvPr>
              <p:cNvSpPr txBox="1"/>
              <p:nvPr/>
            </p:nvSpPr>
            <p:spPr>
              <a:xfrm>
                <a:off x="6279414" y="6061150"/>
                <a:ext cx="438113" cy="277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𝑚</m:t>
                          </m:r>
                        </m:e>
                        <m:sub>
                          <m:r>
                            <a:rPr lang="fr-FR" sz="1400" b="0" i="1" smtClean="0">
                              <a:solidFill>
                                <a:schemeClr val="bg1"/>
                              </a:solidFill>
                              <a:latin typeface="Cambria Math" panose="02040503050406030204" pitchFamily="18" charset="0"/>
                            </a:rPr>
                            <m:t>7</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34" name="ZoneTexte 33">
                <a:extLst>
                  <a:ext uri="{FF2B5EF4-FFF2-40B4-BE49-F238E27FC236}">
                    <a16:creationId xmlns:a16="http://schemas.microsoft.com/office/drawing/2014/main" id="{6E44DF6E-BF34-4930-9147-2B0CC564CE28}"/>
                  </a:ext>
                </a:extLst>
              </p:cNvPr>
              <p:cNvSpPr txBox="1">
                <a:spLocks noRot="1" noChangeAspect="1" noMove="1" noResize="1" noEditPoints="1" noAdjustHandles="1" noChangeArrowheads="1" noChangeShapeType="1" noTextEdit="1"/>
              </p:cNvSpPr>
              <p:nvPr/>
            </p:nvSpPr>
            <p:spPr>
              <a:xfrm>
                <a:off x="6279414" y="6061150"/>
                <a:ext cx="438113" cy="277314"/>
              </a:xfrm>
              <a:prstGeom prst="rect">
                <a:avLst/>
              </a:prstGeom>
              <a:blipFill>
                <a:blip r:embed="rId7"/>
                <a:stretch>
                  <a:fillRect b="-6522"/>
                </a:stretch>
              </a:blipFill>
            </p:spPr>
            <p:txBody>
              <a:bodyPr/>
              <a:lstStyle/>
              <a:p>
                <a:r>
                  <a:rPr lang="fr-FR">
                    <a:noFill/>
                  </a:rPr>
                  <a:t> </a:t>
                </a:r>
              </a:p>
            </p:txBody>
          </p:sp>
        </mc:Fallback>
      </mc:AlternateContent>
      <p:sp>
        <p:nvSpPr>
          <p:cNvPr id="105" name="Rectangle 104"/>
          <p:cNvSpPr/>
          <p:nvPr/>
        </p:nvSpPr>
        <p:spPr>
          <a:xfrm>
            <a:off x="1778933" y="4284222"/>
            <a:ext cx="759926" cy="1639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ZoneTexte 118"/>
          <p:cNvSpPr txBox="1"/>
          <p:nvPr/>
        </p:nvSpPr>
        <p:spPr>
          <a:xfrm>
            <a:off x="204491" y="104564"/>
            <a:ext cx="11783019" cy="1477328"/>
          </a:xfrm>
          <a:prstGeom prst="rect">
            <a:avLst/>
          </a:prstGeom>
          <a:noFill/>
        </p:spPr>
        <p:txBody>
          <a:bodyPr wrap="square" rtlCol="0">
            <a:spAutoFit/>
          </a:bodyPr>
          <a:lstStyle/>
          <a:p>
            <a:pPr algn="just"/>
            <a:r>
              <a:rPr lang="en-GB" u="sng" dirty="0">
                <a:latin typeface="Cambria" panose="02040503050406030204" pitchFamily="18" charset="0"/>
                <a:ea typeface="Cambria" panose="02040503050406030204" pitchFamily="18" charset="0"/>
              </a:rPr>
              <a:t>The project target :</a:t>
            </a:r>
            <a:r>
              <a:rPr lang="en-GB" dirty="0">
                <a:latin typeface="Cambria" panose="02040503050406030204" pitchFamily="18" charset="0"/>
                <a:ea typeface="Cambria" panose="02040503050406030204" pitchFamily="18" charset="0"/>
              </a:rPr>
              <a:t> identify the interaction matrix coefficient using residual indentation topographies, which are really sensitives to those coefficients. Those matrix coefficients characterise the hardening at microscopic scale of the material, taking into account the crystal and is orientation. Each coefficients of the matrix is related to interactions between slips systems of the crystal.  This project is concentrated to one material, FCC nickel material, and for FCC crystal there are twelve slips systems and six interactions types. </a:t>
            </a:r>
          </a:p>
        </p:txBody>
      </p:sp>
      <p:sp>
        <p:nvSpPr>
          <p:cNvPr id="130" name="ZoneTexte 129"/>
          <p:cNvSpPr txBox="1"/>
          <p:nvPr/>
        </p:nvSpPr>
        <p:spPr>
          <a:xfrm>
            <a:off x="1282226" y="3355047"/>
            <a:ext cx="929620" cy="276999"/>
          </a:xfrm>
          <a:prstGeom prst="rect">
            <a:avLst/>
          </a:prstGeom>
          <a:noFill/>
        </p:spPr>
        <p:txBody>
          <a:bodyPr wrap="square" rtlCol="0">
            <a:spAutoFit/>
          </a:bodyPr>
          <a:lstStyle/>
          <a:p>
            <a:r>
              <a:rPr lang="en-GB" sz="1200" dirty="0">
                <a:latin typeface="Cambria" panose="02040503050406030204" pitchFamily="18" charset="0"/>
                <a:ea typeface="Cambria" panose="02040503050406030204" pitchFamily="18" charset="0"/>
              </a:rPr>
              <a:t>Symmetry</a:t>
            </a:r>
          </a:p>
        </p:txBody>
      </p:sp>
      <p:cxnSp>
        <p:nvCxnSpPr>
          <p:cNvPr id="77" name="Connecteur droit avec flèche 76"/>
          <p:cNvCxnSpPr/>
          <p:nvPr/>
        </p:nvCxnSpPr>
        <p:spPr>
          <a:xfrm>
            <a:off x="7976471" y="4071687"/>
            <a:ext cx="1071026"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ZoneTexte 88">
            <a:extLst>
              <a:ext uri="{FF2B5EF4-FFF2-40B4-BE49-F238E27FC236}">
                <a16:creationId xmlns:a16="http://schemas.microsoft.com/office/drawing/2014/main" id="{B042AD4E-ED2A-4E56-8A7C-918EA7FECA9A}"/>
              </a:ext>
            </a:extLst>
          </p:cNvPr>
          <p:cNvSpPr txBox="1"/>
          <p:nvPr/>
        </p:nvSpPr>
        <p:spPr>
          <a:xfrm>
            <a:off x="8139691" y="3192405"/>
            <a:ext cx="744586" cy="879282"/>
          </a:xfrm>
          <a:prstGeom prst="rect">
            <a:avLst/>
          </a:prstGeom>
          <a:noFill/>
        </p:spPr>
        <p:txBody>
          <a:bodyPr wrap="square" rtlCol="0">
            <a:spAutoFit/>
          </a:bodyPr>
          <a:lstStyle/>
          <a:p>
            <a:pPr algn="ctr"/>
            <a:r>
              <a:rPr lang="fr-FR" sz="4800" dirty="0">
                <a:solidFill>
                  <a:srgbClr val="FF0000"/>
                </a:solidFill>
              </a:rPr>
              <a:t>?</a:t>
            </a:r>
          </a:p>
        </p:txBody>
      </p:sp>
      <p:grpSp>
        <p:nvGrpSpPr>
          <p:cNvPr id="56" name="Groupe 55"/>
          <p:cNvGrpSpPr/>
          <p:nvPr/>
        </p:nvGrpSpPr>
        <p:grpSpPr>
          <a:xfrm>
            <a:off x="4517306" y="1581892"/>
            <a:ext cx="3672156" cy="4898883"/>
            <a:chOff x="4570646" y="1581892"/>
            <a:chExt cx="3672156" cy="4898883"/>
          </a:xfrm>
        </p:grpSpPr>
        <p:grpSp>
          <p:nvGrpSpPr>
            <p:cNvPr id="3" name="Groupe 2"/>
            <p:cNvGrpSpPr/>
            <p:nvPr/>
          </p:nvGrpSpPr>
          <p:grpSpPr>
            <a:xfrm>
              <a:off x="4570646" y="1581892"/>
              <a:ext cx="3672156" cy="4546649"/>
              <a:chOff x="5072748" y="2133206"/>
              <a:chExt cx="3508874" cy="4296972"/>
            </a:xfrm>
          </p:grpSpPr>
          <p:sp>
            <p:nvSpPr>
              <p:cNvPr id="26" name="ZoneTexte 25">
                <a:extLst>
                  <a:ext uri="{FF2B5EF4-FFF2-40B4-BE49-F238E27FC236}">
                    <a16:creationId xmlns:a16="http://schemas.microsoft.com/office/drawing/2014/main" id="{F87DB58B-AC2C-49C9-BC01-50D2AC0958F2}"/>
                  </a:ext>
                </a:extLst>
              </p:cNvPr>
              <p:cNvSpPr txBox="1"/>
              <p:nvPr/>
            </p:nvSpPr>
            <p:spPr>
              <a:xfrm>
                <a:off x="5202696" y="2133206"/>
                <a:ext cx="2304349" cy="276999"/>
              </a:xfrm>
              <a:prstGeom prst="rect">
                <a:avLst/>
              </a:prstGeom>
              <a:noFill/>
            </p:spPr>
            <p:txBody>
              <a:bodyPr wrap="square" rtlCol="0" anchor="ctr">
                <a:spAutoFit/>
              </a:bodyPr>
              <a:lstStyle/>
              <a:p>
                <a:pPr algn="ctr"/>
                <a:r>
                  <a:rPr lang="en-GB" sz="1200" b="1" dirty="0">
                    <a:latin typeface="Cambria" panose="02040503050406030204" pitchFamily="18" charset="0"/>
                    <a:ea typeface="Cambria" panose="02040503050406030204" pitchFamily="18" charset="0"/>
                    <a:cs typeface="Times New Roman" panose="02020603050405020304" pitchFamily="18" charset="0"/>
                  </a:rPr>
                  <a:t>Numerical topographies (001)</a:t>
                </a:r>
              </a:p>
            </p:txBody>
          </p:sp>
          <p:grpSp>
            <p:nvGrpSpPr>
              <p:cNvPr id="28" name="Groupe 27"/>
              <p:cNvGrpSpPr/>
              <p:nvPr/>
            </p:nvGrpSpPr>
            <p:grpSpPr>
              <a:xfrm>
                <a:off x="5072748" y="2371089"/>
                <a:ext cx="2434324" cy="3983232"/>
                <a:chOff x="2854940" y="1299066"/>
                <a:chExt cx="2717215" cy="4336342"/>
              </a:xfrm>
            </p:grpSpPr>
            <p:grpSp>
              <p:nvGrpSpPr>
                <p:cNvPr id="35" name="Groupe 34"/>
                <p:cNvGrpSpPr/>
                <p:nvPr/>
              </p:nvGrpSpPr>
              <p:grpSpPr>
                <a:xfrm>
                  <a:off x="2882322" y="2734189"/>
                  <a:ext cx="1406727" cy="1456018"/>
                  <a:chOff x="2298497" y="2987395"/>
                  <a:chExt cx="1406727" cy="1456018"/>
                </a:xfrm>
              </p:grpSpPr>
              <p:pic>
                <p:nvPicPr>
                  <p:cNvPr id="51" name="Image 50" descr="Une image contenant ordinateur&#10;&#10;Description générée automatiquement">
                    <a:extLst>
                      <a:ext uri="{FF2B5EF4-FFF2-40B4-BE49-F238E27FC236}">
                        <a16:creationId xmlns:a16="http://schemas.microsoft.com/office/drawing/2014/main" id="{0CD8A749-A76A-4503-A941-A95687FCFB3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7171" t="7962" r="14607" b="12107"/>
                  <a:stretch/>
                </p:blipFill>
                <p:spPr>
                  <a:xfrm>
                    <a:off x="2416164" y="3024189"/>
                    <a:ext cx="1289060" cy="1419224"/>
                  </a:xfrm>
                  <a:prstGeom prst="rect">
                    <a:avLst/>
                  </a:prstGeom>
                </p:spPr>
              </p:pic>
              <mc:AlternateContent xmlns:mc="http://schemas.openxmlformats.org/markup-compatibility/2006" xmlns:a14="http://schemas.microsoft.com/office/drawing/2010/main">
                <mc:Choice Requires="a14">
                  <p:sp>
                    <p:nvSpPr>
                      <p:cNvPr id="52" name="ZoneTexte 51">
                        <a:extLst>
                          <a:ext uri="{FF2B5EF4-FFF2-40B4-BE49-F238E27FC236}">
                            <a16:creationId xmlns:a16="http://schemas.microsoft.com/office/drawing/2014/main" id="{366A1655-9C35-47C1-BFD0-3F161DB6F240}"/>
                          </a:ext>
                        </a:extLst>
                      </p:cNvPr>
                      <p:cNvSpPr txBox="1"/>
                      <p:nvPr/>
                    </p:nvSpPr>
                    <p:spPr>
                      <a:xfrm>
                        <a:off x="2298497" y="2987395"/>
                        <a:ext cx="460990"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3</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52" name="ZoneTexte 51">
                        <a:extLst>
                          <a:ext uri="{FF2B5EF4-FFF2-40B4-BE49-F238E27FC236}">
                            <a16:creationId xmlns:a16="http://schemas.microsoft.com/office/drawing/2014/main" id="{366A1655-9C35-47C1-BFD0-3F161DB6F240}"/>
                          </a:ext>
                        </a:extLst>
                      </p:cNvPr>
                      <p:cNvSpPr txBox="1">
                        <a:spLocks noRot="1" noChangeAspect="1" noMove="1" noResize="1" noEditPoints="1" noAdjustHandles="1" noChangeArrowheads="1" noChangeShapeType="1" noTextEdit="1"/>
                      </p:cNvSpPr>
                      <p:nvPr/>
                    </p:nvSpPr>
                    <p:spPr>
                      <a:xfrm>
                        <a:off x="2298497" y="2987395"/>
                        <a:ext cx="460990" cy="301898"/>
                      </a:xfrm>
                      <a:prstGeom prst="rect">
                        <a:avLst/>
                      </a:prstGeom>
                      <a:blipFill>
                        <a:blip r:embed="rId9"/>
                        <a:stretch>
                          <a:fillRect/>
                        </a:stretch>
                      </a:blipFill>
                    </p:spPr>
                    <p:txBody>
                      <a:bodyPr/>
                      <a:lstStyle/>
                      <a:p>
                        <a:r>
                          <a:rPr lang="fr-FR">
                            <a:noFill/>
                          </a:rPr>
                          <a:t> </a:t>
                        </a:r>
                      </a:p>
                    </p:txBody>
                  </p:sp>
                </mc:Fallback>
              </mc:AlternateContent>
            </p:grpSp>
            <p:grpSp>
              <p:nvGrpSpPr>
                <p:cNvPr id="36" name="Groupe 35"/>
                <p:cNvGrpSpPr/>
                <p:nvPr/>
              </p:nvGrpSpPr>
              <p:grpSpPr>
                <a:xfrm>
                  <a:off x="4163109" y="1303830"/>
                  <a:ext cx="1409016" cy="1477470"/>
                  <a:chOff x="4163109" y="1303830"/>
                  <a:chExt cx="1409016" cy="1477470"/>
                </a:xfrm>
              </p:grpSpPr>
              <p:pic>
                <p:nvPicPr>
                  <p:cNvPr id="49" name="Image 48" descr="Une image contenant objet, ordinateur&#10;&#10;Description générée automatiquement">
                    <a:extLst>
                      <a:ext uri="{FF2B5EF4-FFF2-40B4-BE49-F238E27FC236}">
                        <a16:creationId xmlns:a16="http://schemas.microsoft.com/office/drawing/2014/main" id="{37B2E947-EAFB-4EA9-B8A5-4B18A44C618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7531" t="7917" r="14544" b="11835"/>
                  <a:stretch/>
                </p:blipFill>
                <p:spPr>
                  <a:xfrm>
                    <a:off x="4281489" y="1338261"/>
                    <a:ext cx="1290636" cy="1443039"/>
                  </a:xfrm>
                  <a:prstGeom prst="rect">
                    <a:avLst/>
                  </a:prstGeom>
                </p:spPr>
              </p:pic>
              <mc:AlternateContent xmlns:mc="http://schemas.openxmlformats.org/markup-compatibility/2006" xmlns:a14="http://schemas.microsoft.com/office/drawing/2010/main">
                <mc:Choice Requires="a14">
                  <p:sp>
                    <p:nvSpPr>
                      <p:cNvPr id="50" name="ZoneTexte 49">
                        <a:extLst>
                          <a:ext uri="{FF2B5EF4-FFF2-40B4-BE49-F238E27FC236}">
                            <a16:creationId xmlns:a16="http://schemas.microsoft.com/office/drawing/2014/main" id="{85804B0F-B318-4365-BCB5-3F0E0A1CD598}"/>
                          </a:ext>
                        </a:extLst>
                      </p:cNvPr>
                      <p:cNvSpPr txBox="1"/>
                      <p:nvPr/>
                    </p:nvSpPr>
                    <p:spPr>
                      <a:xfrm>
                        <a:off x="4163109" y="1303830"/>
                        <a:ext cx="464169"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2</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50" name="ZoneTexte 49">
                        <a:extLst>
                          <a:ext uri="{FF2B5EF4-FFF2-40B4-BE49-F238E27FC236}">
                            <a16:creationId xmlns:a16="http://schemas.microsoft.com/office/drawing/2014/main" id="{85804B0F-B318-4365-BCB5-3F0E0A1CD598}"/>
                          </a:ext>
                        </a:extLst>
                      </p:cNvPr>
                      <p:cNvSpPr txBox="1">
                        <a:spLocks noRot="1" noChangeAspect="1" noMove="1" noResize="1" noEditPoints="1" noAdjustHandles="1" noChangeArrowheads="1" noChangeShapeType="1" noTextEdit="1"/>
                      </p:cNvSpPr>
                      <p:nvPr/>
                    </p:nvSpPr>
                    <p:spPr>
                      <a:xfrm>
                        <a:off x="4163109" y="1303830"/>
                        <a:ext cx="464169" cy="301898"/>
                      </a:xfrm>
                      <a:prstGeom prst="rect">
                        <a:avLst/>
                      </a:prstGeom>
                      <a:blipFill>
                        <a:blip r:embed="rId11"/>
                        <a:stretch>
                          <a:fillRect/>
                        </a:stretch>
                      </a:blipFill>
                    </p:spPr>
                    <p:txBody>
                      <a:bodyPr/>
                      <a:lstStyle/>
                      <a:p>
                        <a:r>
                          <a:rPr lang="fr-FR">
                            <a:noFill/>
                          </a:rPr>
                          <a:t> </a:t>
                        </a:r>
                      </a:p>
                    </p:txBody>
                  </p:sp>
                </mc:Fallback>
              </mc:AlternateContent>
            </p:grpSp>
            <p:grpSp>
              <p:nvGrpSpPr>
                <p:cNvPr id="37" name="Groupe 36"/>
                <p:cNvGrpSpPr/>
                <p:nvPr/>
              </p:nvGrpSpPr>
              <p:grpSpPr>
                <a:xfrm>
                  <a:off x="4226436" y="2744002"/>
                  <a:ext cx="1345719" cy="1446205"/>
                  <a:chOff x="4226406" y="2992446"/>
                  <a:chExt cx="1345719" cy="1446205"/>
                </a:xfrm>
              </p:grpSpPr>
              <p:pic>
                <p:nvPicPr>
                  <p:cNvPr id="47" name="Image 46" descr="Une image contenant ordinateur&#10;&#10;Description générée automatiquement">
                    <a:extLst>
                      <a:ext uri="{FF2B5EF4-FFF2-40B4-BE49-F238E27FC236}">
                        <a16:creationId xmlns:a16="http://schemas.microsoft.com/office/drawing/2014/main" id="{C52965A7-74BD-4873-B2E5-E8E49A6E823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7150" t="8473" r="14543" b="12330"/>
                  <a:stretch/>
                </p:blipFill>
                <p:spPr>
                  <a:xfrm>
                    <a:off x="4271962" y="3024189"/>
                    <a:ext cx="1300163" cy="1414462"/>
                  </a:xfrm>
                  <a:prstGeom prst="rect">
                    <a:avLst/>
                  </a:prstGeom>
                </p:spPr>
              </p:pic>
              <mc:AlternateContent xmlns:mc="http://schemas.openxmlformats.org/markup-compatibility/2006" xmlns:a14="http://schemas.microsoft.com/office/drawing/2010/main">
                <mc:Choice Requires="a14">
                  <p:sp>
                    <p:nvSpPr>
                      <p:cNvPr id="48" name="ZoneTexte 47">
                        <a:extLst>
                          <a:ext uri="{FF2B5EF4-FFF2-40B4-BE49-F238E27FC236}">
                            <a16:creationId xmlns:a16="http://schemas.microsoft.com/office/drawing/2014/main" id="{0125D362-DAB8-4C75-A988-653AE601431C}"/>
                          </a:ext>
                        </a:extLst>
                      </p:cNvPr>
                      <p:cNvSpPr txBox="1"/>
                      <p:nvPr/>
                    </p:nvSpPr>
                    <p:spPr>
                      <a:xfrm>
                        <a:off x="4226406" y="2992446"/>
                        <a:ext cx="462905"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4</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48" name="ZoneTexte 47">
                        <a:extLst>
                          <a:ext uri="{FF2B5EF4-FFF2-40B4-BE49-F238E27FC236}">
                            <a16:creationId xmlns:a16="http://schemas.microsoft.com/office/drawing/2014/main" id="{0125D362-DAB8-4C75-A988-653AE601431C}"/>
                          </a:ext>
                        </a:extLst>
                      </p:cNvPr>
                      <p:cNvSpPr txBox="1">
                        <a:spLocks noRot="1" noChangeAspect="1" noMove="1" noResize="1" noEditPoints="1" noAdjustHandles="1" noChangeArrowheads="1" noChangeShapeType="1" noTextEdit="1"/>
                      </p:cNvSpPr>
                      <p:nvPr/>
                    </p:nvSpPr>
                    <p:spPr>
                      <a:xfrm>
                        <a:off x="4226406" y="2992446"/>
                        <a:ext cx="462905" cy="301898"/>
                      </a:xfrm>
                      <a:prstGeom prst="rect">
                        <a:avLst/>
                      </a:prstGeom>
                      <a:blipFill>
                        <a:blip r:embed="rId13"/>
                        <a:stretch>
                          <a:fillRect b="-2083"/>
                        </a:stretch>
                      </a:blipFill>
                    </p:spPr>
                    <p:txBody>
                      <a:bodyPr/>
                      <a:lstStyle/>
                      <a:p>
                        <a:r>
                          <a:rPr lang="fr-FR">
                            <a:noFill/>
                          </a:rPr>
                          <a:t> </a:t>
                        </a:r>
                      </a:p>
                    </p:txBody>
                  </p:sp>
                </mc:Fallback>
              </mc:AlternateContent>
            </p:grpSp>
            <p:grpSp>
              <p:nvGrpSpPr>
                <p:cNvPr id="38" name="Groupe 37"/>
                <p:cNvGrpSpPr/>
                <p:nvPr/>
              </p:nvGrpSpPr>
              <p:grpSpPr>
                <a:xfrm>
                  <a:off x="2905371" y="1299066"/>
                  <a:ext cx="1380494" cy="1482234"/>
                  <a:chOff x="2300920" y="1303830"/>
                  <a:chExt cx="1380494" cy="1482234"/>
                </a:xfrm>
              </p:grpSpPr>
              <p:pic>
                <p:nvPicPr>
                  <p:cNvPr id="45" name="Image 44">
                    <a:extLst>
                      <a:ext uri="{FF2B5EF4-FFF2-40B4-BE49-F238E27FC236}">
                        <a16:creationId xmlns:a16="http://schemas.microsoft.com/office/drawing/2014/main" id="{88442155-7A2B-47EF-9345-3362B464C01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57226" t="9510" r="14759" b="11568"/>
                  <a:stretch/>
                </p:blipFill>
                <p:spPr>
                  <a:xfrm>
                    <a:off x="2395538" y="1343025"/>
                    <a:ext cx="1285876" cy="1443039"/>
                  </a:xfrm>
                  <a:prstGeom prst="rect">
                    <a:avLst/>
                  </a:prstGeom>
                </p:spPr>
              </p:pic>
              <mc:AlternateContent xmlns:mc="http://schemas.openxmlformats.org/markup-compatibility/2006" xmlns:a14="http://schemas.microsoft.com/office/drawing/2010/main">
                <mc:Choice Requires="a14">
                  <p:sp>
                    <p:nvSpPr>
                      <p:cNvPr id="46" name="ZoneTexte 45">
                        <a:extLst>
                          <a:ext uri="{FF2B5EF4-FFF2-40B4-BE49-F238E27FC236}">
                            <a16:creationId xmlns:a16="http://schemas.microsoft.com/office/drawing/2014/main" id="{72059011-9FC5-4424-9A11-9D5D06370AAE}"/>
                          </a:ext>
                        </a:extLst>
                      </p:cNvPr>
                      <p:cNvSpPr txBox="1"/>
                      <p:nvPr/>
                    </p:nvSpPr>
                    <p:spPr>
                      <a:xfrm>
                        <a:off x="2300920" y="1303830"/>
                        <a:ext cx="460989"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1</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46" name="ZoneTexte 45">
                        <a:extLst>
                          <a:ext uri="{FF2B5EF4-FFF2-40B4-BE49-F238E27FC236}">
                            <a16:creationId xmlns:a16="http://schemas.microsoft.com/office/drawing/2014/main" id="{72059011-9FC5-4424-9A11-9D5D06370AAE}"/>
                          </a:ext>
                        </a:extLst>
                      </p:cNvPr>
                      <p:cNvSpPr txBox="1">
                        <a:spLocks noRot="1" noChangeAspect="1" noMove="1" noResize="1" noEditPoints="1" noAdjustHandles="1" noChangeArrowheads="1" noChangeShapeType="1" noTextEdit="1"/>
                      </p:cNvSpPr>
                      <p:nvPr/>
                    </p:nvSpPr>
                    <p:spPr>
                      <a:xfrm>
                        <a:off x="2300920" y="1303830"/>
                        <a:ext cx="460989" cy="301898"/>
                      </a:xfrm>
                      <a:prstGeom prst="rect">
                        <a:avLst/>
                      </a:prstGeom>
                      <a:blipFill>
                        <a:blip r:embed="rId15"/>
                        <a:stretch>
                          <a:fillRect/>
                        </a:stretch>
                      </a:blipFill>
                    </p:spPr>
                    <p:txBody>
                      <a:bodyPr/>
                      <a:lstStyle/>
                      <a:p>
                        <a:r>
                          <a:rPr lang="fr-FR">
                            <a:noFill/>
                          </a:rPr>
                          <a:t> </a:t>
                        </a:r>
                      </a:p>
                    </p:txBody>
                  </p:sp>
                </mc:Fallback>
              </mc:AlternateContent>
            </p:grpSp>
            <p:grpSp>
              <p:nvGrpSpPr>
                <p:cNvPr id="39" name="Groupe 38"/>
                <p:cNvGrpSpPr/>
                <p:nvPr/>
              </p:nvGrpSpPr>
              <p:grpSpPr>
                <a:xfrm>
                  <a:off x="2854940" y="4151909"/>
                  <a:ext cx="1434772" cy="1483499"/>
                  <a:chOff x="2282104" y="4646514"/>
                  <a:chExt cx="1434772" cy="1483499"/>
                </a:xfrm>
              </p:grpSpPr>
              <p:pic>
                <p:nvPicPr>
                  <p:cNvPr id="43" name="Image 42" descr="Une image contenant ordinateur, intérieur&#10;&#10;Description générée automatiquement">
                    <a:extLst>
                      <a:ext uri="{FF2B5EF4-FFF2-40B4-BE49-F238E27FC236}">
                        <a16:creationId xmlns:a16="http://schemas.microsoft.com/office/drawing/2014/main" id="{4B4841F1-8B35-4766-A53D-32DFAB471C66}"/>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57207" t="8514" r="14694" b="12463"/>
                  <a:stretch/>
                </p:blipFill>
                <p:spPr>
                  <a:xfrm>
                    <a:off x="2427177" y="4684298"/>
                    <a:ext cx="1289699" cy="1445715"/>
                  </a:xfrm>
                  <a:prstGeom prst="rect">
                    <a:avLst/>
                  </a:prstGeom>
                </p:spPr>
              </p:pic>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A4730077-AFFD-4343-AA5E-968EF83E941E}"/>
                          </a:ext>
                        </a:extLst>
                      </p:cNvPr>
                      <p:cNvSpPr txBox="1"/>
                      <p:nvPr/>
                    </p:nvSpPr>
                    <p:spPr>
                      <a:xfrm>
                        <a:off x="2282104" y="4646514"/>
                        <a:ext cx="489026"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5</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44" name="ZoneTexte 43">
                        <a:extLst>
                          <a:ext uri="{FF2B5EF4-FFF2-40B4-BE49-F238E27FC236}">
                            <a16:creationId xmlns:a16="http://schemas.microsoft.com/office/drawing/2014/main" id="{A4730077-AFFD-4343-AA5E-968EF83E941E}"/>
                          </a:ext>
                        </a:extLst>
                      </p:cNvPr>
                      <p:cNvSpPr txBox="1">
                        <a:spLocks noRot="1" noChangeAspect="1" noMove="1" noResize="1" noEditPoints="1" noAdjustHandles="1" noChangeArrowheads="1" noChangeShapeType="1" noTextEdit="1"/>
                      </p:cNvSpPr>
                      <p:nvPr/>
                    </p:nvSpPr>
                    <p:spPr>
                      <a:xfrm>
                        <a:off x="2282104" y="4646514"/>
                        <a:ext cx="489026" cy="301898"/>
                      </a:xfrm>
                      <a:prstGeom prst="rect">
                        <a:avLst/>
                      </a:prstGeom>
                      <a:blipFill>
                        <a:blip r:embed="rId17"/>
                        <a:stretch>
                          <a:fillRect b="-2083"/>
                        </a:stretch>
                      </a:blipFill>
                    </p:spPr>
                    <p:txBody>
                      <a:bodyPr/>
                      <a:lstStyle/>
                      <a:p>
                        <a:r>
                          <a:rPr lang="fr-FR">
                            <a:noFill/>
                          </a:rPr>
                          <a:t> </a:t>
                        </a:r>
                      </a:p>
                    </p:txBody>
                  </p:sp>
                </mc:Fallback>
              </mc:AlternateContent>
            </p:grpSp>
            <p:grpSp>
              <p:nvGrpSpPr>
                <p:cNvPr id="40" name="Groupe 39"/>
                <p:cNvGrpSpPr/>
                <p:nvPr/>
              </p:nvGrpSpPr>
              <p:grpSpPr>
                <a:xfrm>
                  <a:off x="4155443" y="4156672"/>
                  <a:ext cx="1416682" cy="1478736"/>
                  <a:chOff x="4150681" y="4660127"/>
                  <a:chExt cx="1416682" cy="1478736"/>
                </a:xfrm>
              </p:grpSpPr>
              <p:pic>
                <p:nvPicPr>
                  <p:cNvPr id="41" name="Image 40" descr="Une image contenant objet&#10;&#10;Description générée automatiquement">
                    <a:extLst>
                      <a:ext uri="{FF2B5EF4-FFF2-40B4-BE49-F238E27FC236}">
                        <a16:creationId xmlns:a16="http://schemas.microsoft.com/office/drawing/2014/main" id="{A12DF0BA-8E78-4E1C-9E75-385AF21865D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57336" t="7860" r="14646" b="11722"/>
                  <a:stretch/>
                </p:blipFill>
                <p:spPr>
                  <a:xfrm>
                    <a:off x="4271962" y="4686300"/>
                    <a:ext cx="1295401" cy="1452563"/>
                  </a:xfrm>
                  <a:prstGeom prst="rect">
                    <a:avLst/>
                  </a:prstGeom>
                </p:spPr>
              </p:pic>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6E44DF6E-BF34-4930-9147-2B0CC564CE28}"/>
                          </a:ext>
                        </a:extLst>
                      </p:cNvPr>
                      <p:cNvSpPr txBox="1"/>
                      <p:nvPr/>
                    </p:nvSpPr>
                    <p:spPr>
                      <a:xfrm>
                        <a:off x="4150681" y="4660127"/>
                        <a:ext cx="489026" cy="301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bg1"/>
                                      </a:solidFill>
                                      <a:latin typeface="Cambria Math" panose="02040503050406030204" pitchFamily="18" charset="0"/>
                                    </a:rPr>
                                  </m:ctrlPr>
                                </m:sSubPr>
                                <m:e>
                                  <m:r>
                                    <a:rPr lang="fr-FR" sz="1400" b="0" i="1" smtClean="0">
                                      <a:solidFill>
                                        <a:schemeClr val="bg1"/>
                                      </a:solidFill>
                                      <a:latin typeface="Cambria Math" panose="02040503050406030204" pitchFamily="18" charset="0"/>
                                    </a:rPr>
                                    <m:t>h</m:t>
                                  </m:r>
                                </m:e>
                                <m:sub>
                                  <m:r>
                                    <a:rPr lang="fr-FR" sz="1400" b="0" i="1" smtClean="0">
                                      <a:solidFill>
                                        <a:schemeClr val="bg1"/>
                                      </a:solidFill>
                                      <a:latin typeface="Cambria Math" panose="02040503050406030204" pitchFamily="18" charset="0"/>
                                    </a:rPr>
                                    <m:t>6</m:t>
                                  </m:r>
                                </m:sub>
                              </m:sSub>
                            </m:oMath>
                          </m:oMathPara>
                        </a14:m>
                        <a:endParaRPr lang="fr-FR" sz="1400" dirty="0">
                          <a:solidFill>
                            <a:schemeClr val="bg1"/>
                          </a:solidFill>
                          <a:latin typeface="Cambria" panose="02040503050406030204" pitchFamily="18" charset="0"/>
                          <a:ea typeface="Cambria" panose="02040503050406030204" pitchFamily="18" charset="0"/>
                        </a:endParaRPr>
                      </a:p>
                    </p:txBody>
                  </p:sp>
                </mc:Choice>
                <mc:Fallback xmlns="">
                  <p:sp>
                    <p:nvSpPr>
                      <p:cNvPr id="42" name="ZoneTexte 41">
                        <a:extLst>
                          <a:ext uri="{FF2B5EF4-FFF2-40B4-BE49-F238E27FC236}">
                            <a16:creationId xmlns:a16="http://schemas.microsoft.com/office/drawing/2014/main" id="{6E44DF6E-BF34-4930-9147-2B0CC564CE28}"/>
                          </a:ext>
                        </a:extLst>
                      </p:cNvPr>
                      <p:cNvSpPr txBox="1">
                        <a:spLocks noRot="1" noChangeAspect="1" noMove="1" noResize="1" noEditPoints="1" noAdjustHandles="1" noChangeArrowheads="1" noChangeShapeType="1" noTextEdit="1"/>
                      </p:cNvSpPr>
                      <p:nvPr/>
                    </p:nvSpPr>
                    <p:spPr>
                      <a:xfrm>
                        <a:off x="4150681" y="4660127"/>
                        <a:ext cx="489026" cy="301898"/>
                      </a:xfrm>
                      <a:prstGeom prst="rect">
                        <a:avLst/>
                      </a:prstGeom>
                      <a:blipFill>
                        <a:blip r:embed="rId19"/>
                        <a:stretch>
                          <a:fillRect/>
                        </a:stretch>
                      </a:blipFill>
                    </p:spPr>
                    <p:txBody>
                      <a:bodyPr/>
                      <a:lstStyle/>
                      <a:p>
                        <a:r>
                          <a:rPr lang="fr-FR">
                            <a:noFill/>
                          </a:rPr>
                          <a:t> </a:t>
                        </a:r>
                      </a:p>
                    </p:txBody>
                  </p:sp>
                </mc:Fallback>
              </mc:AlternateContent>
            </p:grpSp>
          </p:grpSp>
          <p:pic>
            <p:nvPicPr>
              <p:cNvPr id="54" name="Image 53">
                <a:extLst>
                  <a:ext uri="{FF2B5EF4-FFF2-40B4-BE49-F238E27FC236}">
                    <a16:creationId xmlns:a16="http://schemas.microsoft.com/office/drawing/2014/main" id="{88442155-7A2B-47EF-9345-3362B464C01D}"/>
                  </a:ext>
                </a:extLst>
              </p:cNvPr>
              <p:cNvPicPr>
                <a:picLocks noChangeAspect="1"/>
              </p:cNvPicPr>
              <p:nvPr/>
            </p:nvPicPr>
            <p:blipFill rotWithShape="1">
              <a:blip r:embed="rId20" cstate="hqprint">
                <a:extLst>
                  <a:ext uri="{28A0092B-C50C-407E-A947-70E740481C1C}">
                    <a14:useLocalDpi xmlns:a14="http://schemas.microsoft.com/office/drawing/2010/main" val="0"/>
                  </a:ext>
                </a:extLst>
              </a:blip>
              <a:srcRect l="86324" t="5855" r="8391" b="9403"/>
              <a:stretch/>
            </p:blipFill>
            <p:spPr>
              <a:xfrm>
                <a:off x="7507129" y="2329274"/>
                <a:ext cx="553128" cy="4100904"/>
              </a:xfrm>
              <a:prstGeom prst="rect">
                <a:avLst/>
              </a:prstGeom>
            </p:spPr>
          </p:pic>
          <mc:AlternateContent xmlns:mc="http://schemas.openxmlformats.org/markup-compatibility/2006" xmlns:a14="http://schemas.microsoft.com/office/drawing/2010/main">
            <mc:Choice Requires="a14">
              <p:sp>
                <p:nvSpPr>
                  <p:cNvPr id="55" name="ZoneTexte 54"/>
                  <p:cNvSpPr txBox="1"/>
                  <p:nvPr/>
                </p:nvSpPr>
                <p:spPr>
                  <a:xfrm rot="16200000">
                    <a:off x="6541694" y="4125447"/>
                    <a:ext cx="3535990" cy="5438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𝑍</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h</m:t>
                              </m:r>
                            </m:e>
                            <m:sub>
                              <m:r>
                                <a:rPr lang="fr-FR" b="0" i="1" smtClean="0">
                                  <a:latin typeface="Cambria Math" panose="02040503050406030204" pitchFamily="18" charset="0"/>
                                </a:rPr>
                                <m:t>𝑟</m:t>
                              </m:r>
                            </m:sub>
                          </m:sSub>
                        </m:oMath>
                      </m:oMathPara>
                    </a14:m>
                    <a:endParaRPr lang="fr-FR" dirty="0">
                      <a:latin typeface="Cambria" panose="02040503050406030204" pitchFamily="18" charset="0"/>
                      <a:ea typeface="Cambria" panose="02040503050406030204" pitchFamily="18" charset="0"/>
                    </a:endParaRPr>
                  </a:p>
                </p:txBody>
              </p:sp>
            </mc:Choice>
            <mc:Fallback xmlns="">
              <p:sp>
                <p:nvSpPr>
                  <p:cNvPr id="55" name="ZoneTexte 54"/>
                  <p:cNvSpPr txBox="1">
                    <a:spLocks noRot="1" noChangeAspect="1" noMove="1" noResize="1" noEditPoints="1" noAdjustHandles="1" noChangeArrowheads="1" noChangeShapeType="1" noTextEdit="1"/>
                  </p:cNvSpPr>
                  <p:nvPr/>
                </p:nvSpPr>
                <p:spPr>
                  <a:xfrm rot="16200000">
                    <a:off x="6541694" y="4125447"/>
                    <a:ext cx="3535990" cy="543867"/>
                  </a:xfrm>
                  <a:prstGeom prst="rect">
                    <a:avLst/>
                  </a:prstGeom>
                  <a:blipFill>
                    <a:blip r:embed="rId21"/>
                    <a:stretch>
                      <a:fillRect/>
                    </a:stretch>
                  </a:blipFill>
                </p:spPr>
                <p:txBody>
                  <a:bodyPr/>
                  <a:lstStyle/>
                  <a:p>
                    <a:r>
                      <a:rPr lang="fr-FR">
                        <a:noFill/>
                      </a:rPr>
                      <a:t> </a:t>
                    </a:r>
                  </a:p>
                </p:txBody>
              </p:sp>
            </mc:Fallback>
          </mc:AlternateContent>
        </p:grpSp>
        <p:sp>
          <p:nvSpPr>
            <p:cNvPr id="132" name="ZoneTexte 131"/>
            <p:cNvSpPr txBox="1"/>
            <p:nvPr/>
          </p:nvSpPr>
          <p:spPr>
            <a:xfrm>
              <a:off x="4570646" y="6057416"/>
              <a:ext cx="3459165" cy="423359"/>
            </a:xfrm>
            <a:prstGeom prst="rect">
              <a:avLst/>
            </a:prstGeom>
            <a:noFill/>
          </p:spPr>
          <p:txBody>
            <a:bodyPr wrap="square" rtlCol="0">
              <a:spAutoFit/>
            </a:bodyPr>
            <a:lstStyle/>
            <a:p>
              <a:pPr algn="just"/>
              <a:r>
                <a:rPr lang="en-GB" sz="1000" dirty="0">
                  <a:latin typeface="Cambria" panose="02040503050406030204" pitchFamily="18" charset="0"/>
                  <a:ea typeface="Cambria" panose="02040503050406030204" pitchFamily="18" charset="0"/>
                </a:rPr>
                <a:t>Simulated indentation topographies normalized by the residual indentation depth.</a:t>
              </a:r>
            </a:p>
          </p:txBody>
        </p:sp>
      </p:grpSp>
      <p:grpSp>
        <p:nvGrpSpPr>
          <p:cNvPr id="15" name="Groupe 14"/>
          <p:cNvGrpSpPr/>
          <p:nvPr/>
        </p:nvGrpSpPr>
        <p:grpSpPr>
          <a:xfrm>
            <a:off x="9047499" y="1581892"/>
            <a:ext cx="2940011" cy="4870886"/>
            <a:chOff x="9120189" y="2148506"/>
            <a:chExt cx="2809284" cy="4603403"/>
          </a:xfrm>
        </p:grpSpPr>
        <p:grpSp>
          <p:nvGrpSpPr>
            <p:cNvPr id="13" name="Groupe 12"/>
            <p:cNvGrpSpPr/>
            <p:nvPr/>
          </p:nvGrpSpPr>
          <p:grpSpPr>
            <a:xfrm>
              <a:off x="9208770" y="2148506"/>
              <a:ext cx="2720703" cy="4198229"/>
              <a:chOff x="9208770" y="2148506"/>
              <a:chExt cx="2720703" cy="4198229"/>
            </a:xfrm>
          </p:grpSpPr>
          <p:grpSp>
            <p:nvGrpSpPr>
              <p:cNvPr id="5" name="Groupe 4"/>
              <p:cNvGrpSpPr/>
              <p:nvPr/>
            </p:nvGrpSpPr>
            <p:grpSpPr>
              <a:xfrm>
                <a:off x="9208770" y="2413962"/>
                <a:ext cx="2720703" cy="3932773"/>
                <a:chOff x="6538174" y="1346044"/>
                <a:chExt cx="2660389" cy="4206092"/>
              </a:xfrm>
            </p:grpSpPr>
            <p:pic>
              <p:nvPicPr>
                <p:cNvPr id="7" name="Image 6">
                  <a:extLst>
                    <a:ext uri="{FF2B5EF4-FFF2-40B4-BE49-F238E27FC236}">
                      <a16:creationId xmlns:a16="http://schemas.microsoft.com/office/drawing/2014/main" id="{59A97B26-4770-4CE8-88D8-9BCF40D3A990}"/>
                    </a:ext>
                  </a:extLst>
                </p:cNvPr>
                <p:cNvPicPr>
                  <a:picLocks noChangeAspect="1"/>
                </p:cNvPicPr>
                <p:nvPr/>
              </p:nvPicPr>
              <p:blipFill>
                <a:blip r:embed="rId22"/>
                <a:stretch>
                  <a:fillRect/>
                </a:stretch>
              </p:blipFill>
              <p:spPr>
                <a:xfrm>
                  <a:off x="6539491" y="1346044"/>
                  <a:ext cx="1330554" cy="1418845"/>
                </a:xfrm>
                <a:prstGeom prst="rect">
                  <a:avLst/>
                </a:prstGeom>
              </p:spPr>
            </p:pic>
            <p:pic>
              <p:nvPicPr>
                <p:cNvPr id="8" name="Image 7">
                  <a:extLst>
                    <a:ext uri="{FF2B5EF4-FFF2-40B4-BE49-F238E27FC236}">
                      <a16:creationId xmlns:a16="http://schemas.microsoft.com/office/drawing/2014/main" id="{217F390A-058C-4076-9AF2-3D2B33C904D4}"/>
                    </a:ext>
                  </a:extLst>
                </p:cNvPr>
                <p:cNvPicPr>
                  <a:picLocks noChangeAspect="1"/>
                </p:cNvPicPr>
                <p:nvPr/>
              </p:nvPicPr>
              <p:blipFill>
                <a:blip r:embed="rId23"/>
                <a:stretch>
                  <a:fillRect/>
                </a:stretch>
              </p:blipFill>
              <p:spPr>
                <a:xfrm>
                  <a:off x="7865763" y="1346044"/>
                  <a:ext cx="1332800" cy="1418845"/>
                </a:xfrm>
                <a:prstGeom prst="rect">
                  <a:avLst/>
                </a:prstGeom>
              </p:spPr>
            </p:pic>
            <p:pic>
              <p:nvPicPr>
                <p:cNvPr id="9" name="Image 8">
                  <a:extLst>
                    <a:ext uri="{FF2B5EF4-FFF2-40B4-BE49-F238E27FC236}">
                      <a16:creationId xmlns:a16="http://schemas.microsoft.com/office/drawing/2014/main" id="{173D0AB6-6C69-4433-833C-7B8210FB2801}"/>
                    </a:ext>
                  </a:extLst>
                </p:cNvPr>
                <p:cNvPicPr>
                  <a:picLocks noChangeAspect="1"/>
                </p:cNvPicPr>
                <p:nvPr/>
              </p:nvPicPr>
              <p:blipFill>
                <a:blip r:embed="rId24"/>
                <a:stretch>
                  <a:fillRect/>
                </a:stretch>
              </p:blipFill>
              <p:spPr>
                <a:xfrm>
                  <a:off x="7865763" y="2752569"/>
                  <a:ext cx="1328164" cy="1400332"/>
                </a:xfrm>
                <a:prstGeom prst="rect">
                  <a:avLst/>
                </a:prstGeom>
              </p:spPr>
            </p:pic>
            <p:pic>
              <p:nvPicPr>
                <p:cNvPr id="10" name="Image 9">
                  <a:extLst>
                    <a:ext uri="{FF2B5EF4-FFF2-40B4-BE49-F238E27FC236}">
                      <a16:creationId xmlns:a16="http://schemas.microsoft.com/office/drawing/2014/main" id="{5EF3D726-086E-4883-A550-4A4DE404E665}"/>
                    </a:ext>
                  </a:extLst>
                </p:cNvPr>
                <p:cNvPicPr>
                  <a:picLocks noChangeAspect="1"/>
                </p:cNvPicPr>
                <p:nvPr/>
              </p:nvPicPr>
              <p:blipFill>
                <a:blip r:embed="rId25"/>
                <a:stretch>
                  <a:fillRect/>
                </a:stretch>
              </p:blipFill>
              <p:spPr>
                <a:xfrm>
                  <a:off x="6539491" y="2749993"/>
                  <a:ext cx="1330606" cy="1402908"/>
                </a:xfrm>
                <a:prstGeom prst="rect">
                  <a:avLst/>
                </a:prstGeom>
              </p:spPr>
            </p:pic>
            <p:pic>
              <p:nvPicPr>
                <p:cNvPr id="11" name="Image 10">
                  <a:extLst>
                    <a:ext uri="{FF2B5EF4-FFF2-40B4-BE49-F238E27FC236}">
                      <a16:creationId xmlns:a16="http://schemas.microsoft.com/office/drawing/2014/main" id="{CB42449B-4852-4AAB-AB2E-7B2C4E71603C}"/>
                    </a:ext>
                  </a:extLst>
                </p:cNvPr>
                <p:cNvPicPr>
                  <a:picLocks noChangeAspect="1"/>
                </p:cNvPicPr>
                <p:nvPr/>
              </p:nvPicPr>
              <p:blipFill>
                <a:blip r:embed="rId26"/>
                <a:stretch>
                  <a:fillRect/>
                </a:stretch>
              </p:blipFill>
              <p:spPr>
                <a:xfrm>
                  <a:off x="7856544" y="4149637"/>
                  <a:ext cx="1330220" cy="1402499"/>
                </a:xfrm>
                <a:prstGeom prst="rect">
                  <a:avLst/>
                </a:prstGeom>
              </p:spPr>
            </p:pic>
            <p:pic>
              <p:nvPicPr>
                <p:cNvPr id="12" name="Image 11">
                  <a:extLst>
                    <a:ext uri="{FF2B5EF4-FFF2-40B4-BE49-F238E27FC236}">
                      <a16:creationId xmlns:a16="http://schemas.microsoft.com/office/drawing/2014/main" id="{6382E347-CC2B-4075-9DE6-951C9CBB0E08}"/>
                    </a:ext>
                  </a:extLst>
                </p:cNvPr>
                <p:cNvPicPr>
                  <a:picLocks noChangeAspect="1"/>
                </p:cNvPicPr>
                <p:nvPr/>
              </p:nvPicPr>
              <p:blipFill>
                <a:blip r:embed="rId27"/>
                <a:stretch>
                  <a:fillRect/>
                </a:stretch>
              </p:blipFill>
              <p:spPr>
                <a:xfrm>
                  <a:off x="6538926" y="4142140"/>
                  <a:ext cx="1334691" cy="1407213"/>
                </a:xfrm>
                <a:prstGeom prst="rect">
                  <a:avLst/>
                </a:prstGeom>
              </p:spPr>
            </p:pic>
            <p:sp>
              <p:nvSpPr>
                <p:cNvPr id="19" name="Rectangle 18">
                  <a:extLst>
                    <a:ext uri="{FF2B5EF4-FFF2-40B4-BE49-F238E27FC236}">
                      <a16:creationId xmlns:a16="http://schemas.microsoft.com/office/drawing/2014/main" id="{98F6CFFD-4957-41CD-B694-2797983B3078}"/>
                    </a:ext>
                  </a:extLst>
                </p:cNvPr>
                <p:cNvSpPr/>
                <p:nvPr/>
              </p:nvSpPr>
              <p:spPr>
                <a:xfrm>
                  <a:off x="6538174" y="1346044"/>
                  <a:ext cx="1324671" cy="13996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Cambria" panose="02040503050406030204" pitchFamily="18" charset="0"/>
                    <a:ea typeface="Cambria" panose="02040503050406030204" pitchFamily="18" charset="0"/>
                  </a:endParaRPr>
                </a:p>
              </p:txBody>
            </p:sp>
            <p:sp>
              <p:nvSpPr>
                <p:cNvPr id="20" name="Rectangle 19">
                  <a:extLst>
                    <a:ext uri="{FF2B5EF4-FFF2-40B4-BE49-F238E27FC236}">
                      <a16:creationId xmlns:a16="http://schemas.microsoft.com/office/drawing/2014/main" id="{17FC453E-B1E4-47E8-AD99-0553EA921568}"/>
                    </a:ext>
                  </a:extLst>
                </p:cNvPr>
                <p:cNvSpPr/>
                <p:nvPr/>
              </p:nvSpPr>
              <p:spPr>
                <a:xfrm>
                  <a:off x="7862845" y="1346045"/>
                  <a:ext cx="1324671" cy="139775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Cambria" panose="02040503050406030204" pitchFamily="18" charset="0"/>
                    <a:ea typeface="Cambria" panose="02040503050406030204" pitchFamily="18" charset="0"/>
                  </a:endParaRPr>
                </a:p>
              </p:txBody>
            </p:sp>
            <p:sp>
              <p:nvSpPr>
                <p:cNvPr id="21" name="Rectangle 20">
                  <a:extLst>
                    <a:ext uri="{FF2B5EF4-FFF2-40B4-BE49-F238E27FC236}">
                      <a16:creationId xmlns:a16="http://schemas.microsoft.com/office/drawing/2014/main" id="{83DBB8CD-5FD8-4FB6-927C-9F95031B3AD4}"/>
                    </a:ext>
                  </a:extLst>
                </p:cNvPr>
                <p:cNvSpPr/>
                <p:nvPr/>
              </p:nvSpPr>
              <p:spPr>
                <a:xfrm>
                  <a:off x="6538174" y="2745071"/>
                  <a:ext cx="1324671" cy="13996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Cambria" panose="02040503050406030204" pitchFamily="18" charset="0"/>
                    <a:ea typeface="Cambria" panose="02040503050406030204" pitchFamily="18" charset="0"/>
                  </a:endParaRPr>
                </a:p>
              </p:txBody>
            </p:sp>
            <p:sp>
              <p:nvSpPr>
                <p:cNvPr id="22" name="Rectangle 21">
                  <a:extLst>
                    <a:ext uri="{FF2B5EF4-FFF2-40B4-BE49-F238E27FC236}">
                      <a16:creationId xmlns:a16="http://schemas.microsoft.com/office/drawing/2014/main" id="{7DC01090-7071-4FEE-B0DD-7BB8F9480E61}"/>
                    </a:ext>
                  </a:extLst>
                </p:cNvPr>
                <p:cNvSpPr/>
                <p:nvPr/>
              </p:nvSpPr>
              <p:spPr>
                <a:xfrm>
                  <a:off x="7862845" y="2745071"/>
                  <a:ext cx="1324671" cy="139775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Cambria" panose="02040503050406030204" pitchFamily="18" charset="0"/>
                    <a:ea typeface="Cambria" panose="02040503050406030204" pitchFamily="18" charset="0"/>
                  </a:endParaRPr>
                </a:p>
              </p:txBody>
            </p:sp>
            <p:sp>
              <p:nvSpPr>
                <p:cNvPr id="23" name="Rectangle 22">
                  <a:extLst>
                    <a:ext uri="{FF2B5EF4-FFF2-40B4-BE49-F238E27FC236}">
                      <a16:creationId xmlns:a16="http://schemas.microsoft.com/office/drawing/2014/main" id="{C95CA162-2C11-4D50-BBF9-88FD45014687}"/>
                    </a:ext>
                  </a:extLst>
                </p:cNvPr>
                <p:cNvSpPr/>
                <p:nvPr/>
              </p:nvSpPr>
              <p:spPr>
                <a:xfrm>
                  <a:off x="7862845" y="4146768"/>
                  <a:ext cx="1324671" cy="13941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Cambria" panose="02040503050406030204" pitchFamily="18" charset="0"/>
                    <a:ea typeface="Cambria" panose="02040503050406030204" pitchFamily="18" charset="0"/>
                  </a:endParaRPr>
                </a:p>
              </p:txBody>
            </p:sp>
            <p:sp>
              <p:nvSpPr>
                <p:cNvPr id="24" name="Rectangle 23">
                  <a:extLst>
                    <a:ext uri="{FF2B5EF4-FFF2-40B4-BE49-F238E27FC236}">
                      <a16:creationId xmlns:a16="http://schemas.microsoft.com/office/drawing/2014/main" id="{BEFFA01F-6347-4DC8-946E-96EB6F828399}"/>
                    </a:ext>
                  </a:extLst>
                </p:cNvPr>
                <p:cNvSpPr/>
                <p:nvPr/>
              </p:nvSpPr>
              <p:spPr>
                <a:xfrm>
                  <a:off x="6538174" y="4144221"/>
                  <a:ext cx="1324671" cy="139775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Cambria" panose="02040503050406030204" pitchFamily="18" charset="0"/>
                    <a:ea typeface="Cambria" panose="02040503050406030204" pitchFamily="18" charset="0"/>
                  </a:endParaRPr>
                </a:p>
              </p:txBody>
            </p:sp>
          </p:grpSp>
          <p:sp>
            <p:nvSpPr>
              <p:cNvPr id="6" name="ZoneTexte 5">
                <a:extLst>
                  <a:ext uri="{FF2B5EF4-FFF2-40B4-BE49-F238E27FC236}">
                    <a16:creationId xmlns:a16="http://schemas.microsoft.com/office/drawing/2014/main" id="{F87DB58B-AC2C-49C9-BC01-50D2AC0958F2}"/>
                  </a:ext>
                </a:extLst>
              </p:cNvPr>
              <p:cNvSpPr txBox="1"/>
              <p:nvPr/>
            </p:nvSpPr>
            <p:spPr>
              <a:xfrm>
                <a:off x="9208770" y="2148506"/>
                <a:ext cx="2708637" cy="261788"/>
              </a:xfrm>
              <a:prstGeom prst="rect">
                <a:avLst/>
              </a:prstGeom>
              <a:noFill/>
            </p:spPr>
            <p:txBody>
              <a:bodyPr wrap="square" rtlCol="0" anchor="ctr">
                <a:spAutoFit/>
              </a:bodyPr>
              <a:lstStyle/>
              <a:p>
                <a:pPr algn="ctr"/>
                <a:r>
                  <a:rPr lang="en-GB" sz="1200" b="1" dirty="0">
                    <a:latin typeface="Cambria" panose="02040503050406030204" pitchFamily="18" charset="0"/>
                    <a:ea typeface="Cambria" panose="02040503050406030204" pitchFamily="18" charset="0"/>
                    <a:cs typeface="Times New Roman" panose="02020603050405020304" pitchFamily="18" charset="0"/>
                  </a:rPr>
                  <a:t>AFM topographies</a:t>
                </a:r>
              </a:p>
            </p:txBody>
          </p:sp>
        </p:grpSp>
        <p:sp>
          <p:nvSpPr>
            <p:cNvPr id="133" name="ZoneTexte 132"/>
            <p:cNvSpPr txBox="1"/>
            <p:nvPr/>
          </p:nvSpPr>
          <p:spPr>
            <a:xfrm>
              <a:off x="9120189" y="6351799"/>
              <a:ext cx="2804543" cy="400110"/>
            </a:xfrm>
            <a:prstGeom prst="rect">
              <a:avLst/>
            </a:prstGeom>
            <a:noFill/>
          </p:spPr>
          <p:txBody>
            <a:bodyPr wrap="square" rtlCol="0">
              <a:spAutoFit/>
            </a:bodyPr>
            <a:lstStyle/>
            <a:p>
              <a:pPr algn="just"/>
              <a:r>
                <a:rPr lang="en-GB" sz="1000" dirty="0">
                  <a:latin typeface="Cambria" panose="02040503050406030204" pitchFamily="18" charset="0"/>
                  <a:ea typeface="Cambria" panose="02040503050406030204" pitchFamily="18" charset="0"/>
                </a:rPr>
                <a:t>Experimental AFM topographies use to identify the coefficient matrix. </a:t>
              </a:r>
            </a:p>
          </p:txBody>
        </p:sp>
      </p:grpSp>
      <p:grpSp>
        <p:nvGrpSpPr>
          <p:cNvPr id="59" name="Groupe 58"/>
          <p:cNvGrpSpPr/>
          <p:nvPr/>
        </p:nvGrpSpPr>
        <p:grpSpPr>
          <a:xfrm>
            <a:off x="204491" y="1581892"/>
            <a:ext cx="3920443" cy="4875634"/>
            <a:chOff x="204491" y="1581892"/>
            <a:chExt cx="3920443" cy="4875634"/>
          </a:xfrm>
        </p:grpSpPr>
        <p:grpSp>
          <p:nvGrpSpPr>
            <p:cNvPr id="57" name="Groupe 56"/>
            <p:cNvGrpSpPr/>
            <p:nvPr/>
          </p:nvGrpSpPr>
          <p:grpSpPr>
            <a:xfrm>
              <a:off x="204491" y="1581892"/>
              <a:ext cx="3888645" cy="4875634"/>
              <a:chOff x="204491" y="1581892"/>
              <a:chExt cx="3888645" cy="4875634"/>
            </a:xfrm>
          </p:grpSpPr>
          <mc:AlternateContent xmlns:mc="http://schemas.openxmlformats.org/markup-compatibility/2006" xmlns:a14="http://schemas.microsoft.com/office/drawing/2010/main">
            <mc:Choice Requires="a14">
              <p:sp>
                <p:nvSpPr>
                  <p:cNvPr id="121" name="ZoneTexte 120">
                    <a:extLst>
                      <a:ext uri="{FF2B5EF4-FFF2-40B4-BE49-F238E27FC236}">
                        <a16:creationId xmlns:a16="http://schemas.microsoft.com/office/drawing/2014/main" id="{2B6B3F6F-1C7F-44DF-8203-A68D1F4811B5}"/>
                      </a:ext>
                    </a:extLst>
                  </p:cNvPr>
                  <p:cNvSpPr txBox="1"/>
                  <p:nvPr/>
                </p:nvSpPr>
                <p:spPr>
                  <a:xfrm>
                    <a:off x="204492" y="1581892"/>
                    <a:ext cx="3888644" cy="2554482"/>
                  </a:xfrm>
                  <a:prstGeom prst="rect">
                    <a:avLst/>
                  </a:prstGeom>
                  <a:noFill/>
                </p:spPr>
                <p:txBody>
                  <a:bodyPr wrap="square" rtlCol="0">
                    <a:spAutoFit/>
                  </a:bodyPr>
                  <a:lstStyle/>
                  <a:p>
                    <a:r>
                      <a:rPr lang="en-GB" sz="1200" b="1" dirty="0">
                        <a:solidFill>
                          <a:schemeClr val="tx1"/>
                        </a:solidFill>
                        <a:latin typeface="Cambria" panose="02040503050406030204" pitchFamily="18" charset="0"/>
                        <a:ea typeface="Cambria" panose="02040503050406030204" pitchFamily="18" charset="0"/>
                      </a:rPr>
                      <a:t>Interaction matrix modelling the 6 types of interactions between sips systems of the FCC crystal : </a:t>
                    </a:r>
                  </a:p>
                  <a:p>
                    <a:endParaRPr lang="en-GB" sz="1000"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GB" sz="1000" b="0" i="1" smtClean="0">
                                  <a:solidFill>
                                    <a:schemeClr val="tx1"/>
                                  </a:solidFill>
                                  <a:latin typeface="Cambria Math" panose="02040503050406030204" pitchFamily="18" charset="0"/>
                                </a:rPr>
                              </m:ctrlPr>
                            </m:dPr>
                            <m:e>
                              <m:m>
                                <m:mPr>
                                  <m:mcs>
                                    <m:mc>
                                      <m:mcPr>
                                        <m:count m:val="2"/>
                                        <m:mcJc m:val="center"/>
                                      </m:mcPr>
                                    </m:mc>
                                  </m:mcs>
                                  <m:ctrlPr>
                                    <a:rPr lang="en-GB" sz="1000" i="1">
                                      <a:solidFill>
                                        <a:schemeClr val="tx1"/>
                                      </a:solidFill>
                                      <a:latin typeface="Cambria Math" panose="02040503050406030204" pitchFamily="18" charset="0"/>
                                    </a:rPr>
                                  </m:ctrlPr>
                                </m:mPr>
                                <m:mr>
                                  <m:e>
                                    <m:m>
                                      <m:mPr>
                                        <m:mcs>
                                          <m:mc>
                                            <m:mcPr>
                                              <m:count m:val="2"/>
                                              <m:mcJc m:val="center"/>
                                            </m:mcPr>
                                          </m:mc>
                                        </m:mcs>
                                        <m:ctrlPr>
                                          <a:rPr lang="en-GB" sz="1000" i="1">
                                            <a:solidFill>
                                              <a:schemeClr val="tx1"/>
                                            </a:solidFill>
                                            <a:latin typeface="Cambria Math" panose="02040503050406030204" pitchFamily="18" charset="0"/>
                                          </a:rPr>
                                        </m:ctrlPr>
                                      </m:mPr>
                                      <m:mr>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4</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mr>
                                          </m:m>
                                        </m:e>
                                      </m:mr>
                                      <m:mr>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mr>
                                          </m:m>
                                        </m:e>
                                      </m:mr>
                                    </m:m>
                                  </m:e>
                                  <m:e>
                                    <m:m>
                                      <m:mPr>
                                        <m:mcs>
                                          <m:mc>
                                            <m:mcPr>
                                              <m:count m:val="2"/>
                                              <m:mcJc m:val="center"/>
                                            </m:mcPr>
                                          </m:mc>
                                        </m:mcs>
                                        <m:ctrlPr>
                                          <a:rPr lang="en-GB" sz="1000" i="1">
                                            <a:solidFill>
                                              <a:schemeClr val="tx1"/>
                                            </a:solidFill>
                                            <a:latin typeface="Cambria Math" panose="02040503050406030204" pitchFamily="18" charset="0"/>
                                          </a:rPr>
                                        </m:ctrlPr>
                                      </m:mPr>
                                      <m:mr>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4</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5</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4</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
                                        </m:e>
                                      </m:mr>
                                      <m:mr>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6</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mr>
                                            <m:mr>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4</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6</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4</m:t>
                                                    </m:r>
                                                  </m:sub>
                                                </m:sSub>
                                              </m:e>
                                            </m:mr>
                                            <m:mr>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
                                        </m:e>
                                      </m:mr>
                                    </m:m>
                                  </m:e>
                                </m:mr>
                                <m:mr>
                                  <m:e>
                                    <m:m>
                                      <m:mPr>
                                        <m:mcs>
                                          <m:mc>
                                            <m:mcPr>
                                              <m:count m:val="2"/>
                                              <m:mcJc m:val="center"/>
                                            </m:mcPr>
                                          </m:mc>
                                        </m:mcs>
                                        <m:ctrlPr>
                                          <a:rPr lang="en-GB" sz="1000" i="1">
                                            <a:solidFill>
                                              <a:schemeClr val="tx1"/>
                                            </a:solidFill>
                                            <a:latin typeface="Cambria Math" panose="02040503050406030204" pitchFamily="18" charset="0"/>
                                          </a:rPr>
                                        </m:ctrlPr>
                                      </m:mPr>
                                      <m:mr>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mr>
                                      <m:mr>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mr>
                                    </m:m>
                                  </m:e>
                                  <m:e>
                                    <m:m>
                                      <m:mPr>
                                        <m:mcs>
                                          <m:mc>
                                            <m:mcPr>
                                              <m:count m:val="2"/>
                                              <m:mcJc m:val="center"/>
                                            </m:mcPr>
                                          </m:mc>
                                        </m:mcs>
                                        <m:ctrlPr>
                                          <a:rPr lang="en-GB" sz="1000" i="1">
                                            <a:solidFill>
                                              <a:schemeClr val="tx1"/>
                                            </a:solidFill>
                                            <a:latin typeface="Cambria Math" panose="02040503050406030204" pitchFamily="18" charset="0"/>
                                          </a:rPr>
                                        </m:ctrlPr>
                                      </m:mPr>
                                      <m:mr>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6</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mr>
                                            <m:mr>
                                              <m:e>
                                                <m:sSub>
                                                  <m:sSubPr>
                                                    <m:ctrlPr>
                                                      <a:rPr lang="en-GB" sz="1000" b="0" i="1" smtClean="0">
                                                        <a:solidFill>
                                                          <a:srgbClr val="FF0000"/>
                                                        </a:solidFill>
                                                        <a:latin typeface="Cambria Math" panose="02040503050406030204" pitchFamily="18" charset="0"/>
                                                      </a:rPr>
                                                    </m:ctrlPr>
                                                  </m:sSubPr>
                                                  <m:e>
                                                    <m:r>
                                                      <a:rPr lang="en-GB" sz="1000" b="0" i="1" smtClean="0">
                                                        <a:solidFill>
                                                          <a:srgbClr val="FF0000"/>
                                                        </a:solidFill>
                                                        <a:latin typeface="Cambria Math" panose="02040503050406030204" pitchFamily="18" charset="0"/>
                                                      </a:rPr>
                                                      <m:t>h</m:t>
                                                    </m:r>
                                                  </m:e>
                                                  <m:sub>
                                                    <m:r>
                                                      <a:rPr lang="en-GB" sz="1000" b="0" i="1" smtClean="0">
                                                        <a:solidFill>
                                                          <a:srgbClr val="FF0000"/>
                                                        </a:solidFill>
                                                        <a:latin typeface="Cambria Math" panose="02040503050406030204" pitchFamily="18" charset="0"/>
                                                      </a:rPr>
                                                      <m:t>3</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6</m:t>
                                                    </m:r>
                                                  </m:sub>
                                                </m:sSub>
                                              </m:e>
                                            </m:mr>
                                            <m:mr>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4</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5</m:t>
                                                    </m:r>
                                                  </m:sub>
                                                </m:sSub>
                                              </m:e>
                                            </m:mr>
                                          </m:m>
                                        </m:e>
                                      </m:mr>
                                      <m:mr>
                                        <m:e>
                                          <m:m>
                                            <m:mPr>
                                              <m:mcs>
                                                <m:mc>
                                                  <m:mcPr>
                                                    <m:count m:val="3"/>
                                                    <m:mcJc m:val="center"/>
                                                  </m:mcPr>
                                                </m:mc>
                                              </m:mcs>
                                              <m:ctrlPr>
                                                <a:rPr lang="en-GB" sz="1000" i="1">
                                                  <a:solidFill>
                                                    <a:schemeClr val="tx1"/>
                                                  </a:solidFill>
                                                  <a:latin typeface="Cambria Math" panose="02040503050406030204" pitchFamily="18" charset="0"/>
                                                </a:rPr>
                                              </m:ctrlPr>
                                            </m:mPr>
                                            <m:mr>
                                              <m:e/>
                                              <m:e/>
                                              <m:e/>
                                            </m:mr>
                                            <m:mr>
                                              <m:e/>
                                              <m:e/>
                                              <m:e/>
                                            </m:mr>
                                            <m:mr>
                                              <m:e/>
                                              <m:e/>
                                              <m:e/>
                                            </m:mr>
                                          </m:m>
                                        </m:e>
                                        <m:e>
                                          <m:m>
                                            <m:mPr>
                                              <m:mcs>
                                                <m:mc>
                                                  <m:mcPr>
                                                    <m:count m:val="3"/>
                                                    <m:mcJc m:val="center"/>
                                                  </m:mcPr>
                                                </m:mc>
                                              </m:mcs>
                                              <m:ctrlPr>
                                                <a:rPr lang="en-GB" sz="1000" i="1">
                                                  <a:solidFill>
                                                    <a:schemeClr val="tx1"/>
                                                  </a:solidFill>
                                                  <a:latin typeface="Cambria Math" panose="02040503050406030204" pitchFamily="18" charset="0"/>
                                                </a:rPr>
                                              </m:ctrlPr>
                                            </m:mPr>
                                            <m:mr>
                                              <m:e>
                                                <m:sSub>
                                                  <m:sSubPr>
                                                    <m:ctrlPr>
                                                      <a:rPr lang="en-GB" sz="1000" b="0" i="1" smtClean="0">
                                                        <a:solidFill>
                                                          <a:schemeClr val="tx1"/>
                                                        </a:solidFill>
                                                        <a:latin typeface="Cambria Math" panose="02040503050406030204" pitchFamily="18" charset="0"/>
                                                      </a:rPr>
                                                    </m:ctrlPr>
                                                  </m:sSubPr>
                                                  <m:e>
                                                    <m:r>
                                                      <m:rPr>
                                                        <m:brk m:alnAt="7"/>
                                                      </m:rPr>
                                                      <a:rPr lang="en-GB" sz="1000" b="0" i="1" smtClean="0">
                                                        <a:solidFill>
                                                          <a:schemeClr val="tx1"/>
                                                        </a:solidFill>
                                                        <a:latin typeface="Cambria Math" panose="02040503050406030204" pitchFamily="18" charset="0"/>
                                                      </a:rPr>
                                                      <m:t>h</m:t>
                                                    </m:r>
                                                  </m:e>
                                                  <m:sub>
                                                    <m:r>
                                                      <m:rPr>
                                                        <m:brk m:alnAt="7"/>
                                                      </m:rP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2</m:t>
                                                    </m:r>
                                                  </m:sub>
                                                </m:sSub>
                                              </m:e>
                                            </m:mr>
                                            <m:mr>
                                              <m:e/>
                                              <m:e/>
                                              <m:e>
                                                <m:sSub>
                                                  <m:sSubPr>
                                                    <m:ctrlPr>
                                                      <a:rPr lang="en-GB" sz="1000" b="0" i="1" smtClean="0">
                                                        <a:solidFill>
                                                          <a:schemeClr val="tx1"/>
                                                        </a:solidFill>
                                                        <a:latin typeface="Cambria Math" panose="02040503050406030204" pitchFamily="18" charset="0"/>
                                                      </a:rPr>
                                                    </m:ctrlPr>
                                                  </m:sSubPr>
                                                  <m:e>
                                                    <m:r>
                                                      <a:rPr lang="en-GB" sz="1000" b="0" i="1" smtClean="0">
                                                        <a:solidFill>
                                                          <a:schemeClr val="tx1"/>
                                                        </a:solidFill>
                                                        <a:latin typeface="Cambria Math" panose="02040503050406030204" pitchFamily="18" charset="0"/>
                                                      </a:rPr>
                                                      <m:t>h</m:t>
                                                    </m:r>
                                                  </m:e>
                                                  <m:sub>
                                                    <m:r>
                                                      <a:rPr lang="en-GB" sz="1000" b="0" i="1" smtClean="0">
                                                        <a:solidFill>
                                                          <a:schemeClr val="tx1"/>
                                                        </a:solidFill>
                                                        <a:latin typeface="Cambria Math" panose="02040503050406030204" pitchFamily="18" charset="0"/>
                                                      </a:rPr>
                                                      <m:t>1</m:t>
                                                    </m:r>
                                                  </m:sub>
                                                </m:sSub>
                                              </m:e>
                                            </m:mr>
                                          </m:m>
                                        </m:e>
                                      </m:mr>
                                    </m:m>
                                  </m:e>
                                </m:mr>
                              </m:m>
                            </m:e>
                          </m:d>
                        </m:oMath>
                      </m:oMathPara>
                    </a14:m>
                    <a:endParaRPr lang="en-GB" sz="1000" dirty="0">
                      <a:solidFill>
                        <a:schemeClr val="tx1"/>
                      </a:solidFill>
                      <a:latin typeface="Cambria" panose="02040503050406030204" pitchFamily="18" charset="0"/>
                    </a:endParaRPr>
                  </a:p>
                </p:txBody>
              </p:sp>
            </mc:Choice>
            <mc:Fallback xmlns="">
              <p:sp>
                <p:nvSpPr>
                  <p:cNvPr id="121" name="ZoneTexte 120">
                    <a:extLst>
                      <a:ext uri="{FF2B5EF4-FFF2-40B4-BE49-F238E27FC236}">
                        <a16:creationId xmlns:a16="http://schemas.microsoft.com/office/drawing/2014/main" id="{2B6B3F6F-1C7F-44DF-8203-A68D1F4811B5}"/>
                      </a:ext>
                    </a:extLst>
                  </p:cNvPr>
                  <p:cNvSpPr txBox="1">
                    <a:spLocks noRot="1" noChangeAspect="1" noMove="1" noResize="1" noEditPoints="1" noAdjustHandles="1" noChangeArrowheads="1" noChangeShapeType="1" noTextEdit="1"/>
                  </p:cNvSpPr>
                  <p:nvPr/>
                </p:nvSpPr>
                <p:spPr>
                  <a:xfrm>
                    <a:off x="204492" y="1581892"/>
                    <a:ext cx="3888644" cy="2554482"/>
                  </a:xfrm>
                  <a:prstGeom prst="rect">
                    <a:avLst/>
                  </a:prstGeom>
                  <a:blipFill>
                    <a:blip r:embed="rId28"/>
                    <a:stretch>
                      <a:fillRect l="-157" r="-314"/>
                    </a:stretch>
                  </a:blipFill>
                </p:spPr>
                <p:txBody>
                  <a:bodyPr/>
                  <a:lstStyle/>
                  <a:p>
                    <a:r>
                      <a:rPr lang="fr-FR">
                        <a:noFill/>
                      </a:rPr>
                      <a:t> </a:t>
                    </a:r>
                  </a:p>
                </p:txBody>
              </p:sp>
            </mc:Fallback>
          </mc:AlternateContent>
          <p:pic>
            <p:nvPicPr>
              <p:cNvPr id="84" name="Image 83"/>
              <p:cNvPicPr>
                <a:picLocks noChangeAspect="1"/>
              </p:cNvPicPr>
              <p:nvPr/>
            </p:nvPicPr>
            <p:blipFill rotWithShape="1">
              <a:blip r:embed="rId29"/>
              <a:srcRect l="44107" t="22680" r="2312" b="7059"/>
              <a:stretch/>
            </p:blipFill>
            <p:spPr>
              <a:xfrm>
                <a:off x="742068" y="4157133"/>
                <a:ext cx="3289774" cy="1876144"/>
              </a:xfrm>
              <a:prstGeom prst="rect">
                <a:avLst/>
              </a:prstGeom>
            </p:spPr>
          </p:pic>
          <mc:AlternateContent xmlns:mc="http://schemas.openxmlformats.org/markup-compatibility/2006" xmlns:a14="http://schemas.microsoft.com/office/drawing/2010/main">
            <mc:Choice Requires="a14">
              <p:sp>
                <p:nvSpPr>
                  <p:cNvPr id="85" name="ZoneTexte 84"/>
                  <p:cNvSpPr txBox="1"/>
                  <p:nvPr/>
                </p:nvSpPr>
                <p:spPr>
                  <a:xfrm>
                    <a:off x="204491" y="6057416"/>
                    <a:ext cx="3827351" cy="400110"/>
                  </a:xfrm>
                  <a:prstGeom prst="rect">
                    <a:avLst/>
                  </a:prstGeom>
                  <a:noFill/>
                </p:spPr>
                <p:txBody>
                  <a:bodyPr wrap="square" rtlCol="0">
                    <a:spAutoFit/>
                  </a:bodyPr>
                  <a:lstStyle/>
                  <a:p>
                    <a:pPr algn="just"/>
                    <a:r>
                      <a:rPr lang="en-GB" sz="1000" dirty="0">
                        <a:latin typeface="Cambria" panose="02040503050406030204" pitchFamily="18" charset="0"/>
                        <a:ea typeface="Cambria" panose="02040503050406030204" pitchFamily="18" charset="0"/>
                      </a:rPr>
                      <a:t>Example of geometrical relation between two slips systems normal plans and sliding directions which represent </a:t>
                    </a:r>
                    <a14:m>
                      <m:oMath xmlns:m="http://schemas.openxmlformats.org/officeDocument/2006/math">
                        <m:sSub>
                          <m:sSubPr>
                            <m:ctrlPr>
                              <a:rPr lang="fr-FR" sz="1000" b="0" i="1" smtClean="0">
                                <a:latin typeface="Cambria Math" panose="02040503050406030204" pitchFamily="18" charset="0"/>
                                <a:ea typeface="Cambria" panose="02040503050406030204" pitchFamily="18" charset="0"/>
                              </a:rPr>
                            </m:ctrlPr>
                          </m:sSubPr>
                          <m:e>
                            <m:r>
                              <a:rPr lang="fr-FR" sz="1000" b="0" i="1" smtClean="0">
                                <a:latin typeface="Cambria Math" panose="02040503050406030204" pitchFamily="18" charset="0"/>
                                <a:ea typeface="Cambria" panose="02040503050406030204" pitchFamily="18" charset="0"/>
                              </a:rPr>
                              <m:t>h</m:t>
                            </m:r>
                          </m:e>
                          <m:sub>
                            <m:r>
                              <a:rPr lang="fr-FR" sz="1000" b="0" i="1" smtClean="0">
                                <a:latin typeface="Cambria Math" panose="02040503050406030204" pitchFamily="18" charset="0"/>
                                <a:ea typeface="Cambria" panose="02040503050406030204" pitchFamily="18" charset="0"/>
                              </a:rPr>
                              <m:t>3</m:t>
                            </m:r>
                          </m:sub>
                        </m:sSub>
                      </m:oMath>
                    </a14:m>
                    <a:r>
                      <a:rPr lang="en-GB" sz="1000" dirty="0">
                        <a:latin typeface="Cambria" panose="02040503050406030204" pitchFamily="18" charset="0"/>
                        <a:ea typeface="Cambria" panose="02040503050406030204" pitchFamily="18" charset="0"/>
                      </a:rPr>
                      <a:t> type of interaction. </a:t>
                    </a:r>
                  </a:p>
                </p:txBody>
              </p:sp>
            </mc:Choice>
            <mc:Fallback xmlns="">
              <p:sp>
                <p:nvSpPr>
                  <p:cNvPr id="85" name="ZoneTexte 84"/>
                  <p:cNvSpPr txBox="1">
                    <a:spLocks noRot="1" noChangeAspect="1" noMove="1" noResize="1" noEditPoints="1" noAdjustHandles="1" noChangeArrowheads="1" noChangeShapeType="1" noTextEdit="1"/>
                  </p:cNvSpPr>
                  <p:nvPr/>
                </p:nvSpPr>
                <p:spPr>
                  <a:xfrm>
                    <a:off x="204491" y="6057416"/>
                    <a:ext cx="3827351" cy="400110"/>
                  </a:xfrm>
                  <a:prstGeom prst="rect">
                    <a:avLst/>
                  </a:prstGeom>
                  <a:blipFill>
                    <a:blip r:embed="rId30"/>
                    <a:stretch>
                      <a:fillRect b="-7692"/>
                    </a:stretch>
                  </a:blipFill>
                </p:spPr>
                <p:txBody>
                  <a:bodyPr/>
                  <a:lstStyle/>
                  <a:p>
                    <a:r>
                      <a:rPr lang="fr-FR">
                        <a:noFill/>
                      </a:rPr>
                      <a:t> </a:t>
                    </a:r>
                  </a:p>
                </p:txBody>
              </p:sp>
            </mc:Fallback>
          </mc:AlternateContent>
        </p:grpSp>
        <p:sp>
          <p:nvSpPr>
            <p:cNvPr id="58" name="ZoneTexte 57"/>
            <p:cNvSpPr txBox="1"/>
            <p:nvPr/>
          </p:nvSpPr>
          <p:spPr>
            <a:xfrm>
              <a:off x="3346406" y="5104007"/>
              <a:ext cx="778528" cy="246221"/>
            </a:xfrm>
            <a:prstGeom prst="rect">
              <a:avLst/>
            </a:prstGeom>
            <a:noFill/>
          </p:spPr>
          <p:txBody>
            <a:bodyPr wrap="square" rtlCol="0">
              <a:spAutoFit/>
            </a:bodyPr>
            <a:lstStyle/>
            <a:p>
              <a:r>
                <a:rPr lang="en-GB" sz="1000" dirty="0">
                  <a:latin typeface="Cambria" panose="02040503050406030204" pitchFamily="18" charset="0"/>
                  <a:ea typeface="Cambria" panose="02040503050406030204" pitchFamily="18" charset="0"/>
                </a:rPr>
                <a:t>Top view</a:t>
              </a:r>
            </a:p>
          </p:txBody>
        </p:sp>
      </p:grpSp>
    </p:spTree>
    <p:extLst>
      <p:ext uri="{BB962C8B-B14F-4D97-AF65-F5344CB8AC3E}">
        <p14:creationId xmlns:p14="http://schemas.microsoft.com/office/powerpoint/2010/main" val="37698829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283677" y="1406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5"/>
          <p:cNvSpPr/>
          <p:nvPr/>
        </p:nvSpPr>
        <p:spPr>
          <a:xfrm>
            <a:off x="1039905" y="512386"/>
            <a:ext cx="10479741" cy="1274195"/>
          </a:xfrm>
          <a:prstGeom prst="rect">
            <a:avLst/>
          </a:prstGeom>
        </p:spPr>
        <p:txBody>
          <a:bodyPr wrap="square">
            <a:spAutoFit/>
          </a:bodyPr>
          <a:lstStyle/>
          <a:p>
            <a:pPr algn="just">
              <a:lnSpc>
                <a:spcPct val="120000"/>
              </a:lnSpc>
              <a:spcAft>
                <a:spcPts val="700"/>
              </a:spcAft>
            </a:pPr>
            <a:r>
              <a:rPr lang="en-US" sz="1600" kern="50" dirty="0" smtClean="0">
                <a:solidFill>
                  <a:srgbClr val="00000A"/>
                </a:solidFill>
                <a:latin typeface="Calibri" panose="020F0502020204030204" pitchFamily="34" charset="0"/>
                <a:ea typeface="Times New Roman" panose="02020603050405020304" pitchFamily="18" charset="0"/>
                <a:cs typeface="font438"/>
              </a:rPr>
              <a:t>The NOTIFICATION project targets the robust and quick identification of the parameters driving the interaction matrix of a crystal plasticity law using nanoindentation and some associated metrology. The project focuses on pure FCC nickel and copper, but the approach is intended to be applicable to any crystalline material and will be will therefore be tested on nickel-based </a:t>
            </a:r>
            <a:r>
              <a:rPr lang="en-US" sz="1600" kern="50" dirty="0" err="1" smtClean="0">
                <a:solidFill>
                  <a:srgbClr val="00000A"/>
                </a:solidFill>
                <a:latin typeface="Calibri" panose="020F0502020204030204" pitchFamily="34" charset="0"/>
                <a:ea typeface="Times New Roman" panose="02020603050405020304" pitchFamily="18" charset="0"/>
                <a:cs typeface="font438"/>
              </a:rPr>
              <a:t>superalloys</a:t>
            </a:r>
            <a:r>
              <a:rPr lang="en-US" sz="1600" kern="50" dirty="0" smtClean="0">
                <a:solidFill>
                  <a:srgbClr val="00000A"/>
                </a:solidFill>
                <a:latin typeface="Calibri" panose="020F0502020204030204" pitchFamily="34" charset="0"/>
                <a:ea typeface="Times New Roman" panose="02020603050405020304" pitchFamily="18" charset="0"/>
                <a:cs typeface="font438"/>
              </a:rPr>
              <a:t>.</a:t>
            </a:r>
            <a:endParaRPr lang="fr-FR" sz="1600" kern="50" dirty="0">
              <a:solidFill>
                <a:srgbClr val="00000A"/>
              </a:solidFill>
              <a:latin typeface="Calibri" panose="020F0502020204030204" pitchFamily="34" charset="0"/>
              <a:ea typeface="Times New Roman" panose="02020603050405020304" pitchFamily="18" charset="0"/>
              <a:cs typeface="font438"/>
            </a:endParaRPr>
          </a:p>
        </p:txBody>
      </p:sp>
      <p:pic>
        <p:nvPicPr>
          <p:cNvPr id="8" name="Image 7"/>
          <p:cNvPicPr/>
          <p:nvPr/>
        </p:nvPicPr>
        <p:blipFill rotWithShape="1">
          <a:blip r:embed="rId2" cstate="print">
            <a:extLst>
              <a:ext uri="{28A0092B-C50C-407E-A947-70E740481C1C}">
                <a14:useLocalDpi xmlns:a14="http://schemas.microsoft.com/office/drawing/2010/main" val="0"/>
              </a:ext>
            </a:extLst>
          </a:blip>
          <a:srcRect t="3826" b="2705"/>
          <a:stretch/>
        </p:blipFill>
        <p:spPr bwMode="auto">
          <a:xfrm>
            <a:off x="1118173" y="1950279"/>
            <a:ext cx="4626720" cy="2829646"/>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Rectangle 6"/>
              <p:cNvSpPr/>
              <p:nvPr/>
            </p:nvSpPr>
            <p:spPr>
              <a:xfrm>
                <a:off x="1039906" y="5029165"/>
                <a:ext cx="4704987" cy="369332"/>
              </a:xfrm>
              <a:prstGeom prst="rect">
                <a:avLst/>
              </a:prstGeom>
            </p:spPr>
            <p:txBody>
              <a:bodyPr wrap="square">
                <a:spAutoFit/>
              </a:bodyPr>
              <a:lstStyle/>
              <a:p>
                <a:pPr algn="just">
                  <a:spcBef>
                    <a:spcPts val="600"/>
                  </a:spcBef>
                  <a:spcAft>
                    <a:spcPts val="600"/>
                  </a:spcAft>
                </a:pPr>
                <a:r>
                  <a:rPr lang="en-US" sz="900" i="1" dirty="0" smtClean="0">
                    <a:ea typeface="Tahoma" panose="020B0604030504040204" pitchFamily="34" charset="0"/>
                    <a:cs typeface="Arial" panose="020B0604020202020204" pitchFamily="34" charset="0"/>
                  </a:rPr>
                  <a:t>Nanoindentation CPFEM simulation performed in the </a:t>
                </a:r>
                <a14:m>
                  <m:oMath xmlns:m="http://schemas.openxmlformats.org/officeDocument/2006/math">
                    <m:d>
                      <m:dPr>
                        <m:begChr m:val="["/>
                        <m:endChr m:val="]"/>
                        <m:ctrlPr>
                          <a:rPr lang="fr-FR" sz="900" i="1">
                            <a:latin typeface="Cambria Math" panose="02040503050406030204" pitchFamily="18" charset="0"/>
                            <a:ea typeface="Tahoma" panose="020B0604030504040204" pitchFamily="34" charset="0"/>
                            <a:cs typeface="Arial" panose="020B0604020202020204" pitchFamily="34" charset="0"/>
                          </a:rPr>
                        </m:ctrlPr>
                      </m:dPr>
                      <m:e>
                        <m:r>
                          <a:rPr lang="en-US" sz="900" i="1">
                            <a:latin typeface="Cambria Math" panose="02040503050406030204" pitchFamily="18" charset="0"/>
                            <a:ea typeface="Tahoma" panose="020B0604030504040204" pitchFamily="34" charset="0"/>
                            <a:cs typeface="Arial" panose="020B0604020202020204" pitchFamily="34" charset="0"/>
                          </a:rPr>
                          <m:t>101</m:t>
                        </m:r>
                      </m:e>
                    </m:d>
                  </m:oMath>
                </a14:m>
                <a:r>
                  <a:rPr lang="en-US" sz="900" i="1" dirty="0">
                    <a:ea typeface="Tahoma" panose="020B0604030504040204" pitchFamily="34" charset="0"/>
                    <a:cs typeface="Arial" panose="020B0604020202020204" pitchFamily="34" charset="0"/>
                  </a:rPr>
                  <a:t> grain orientation with azimuth</a:t>
                </a:r>
                <a:r>
                  <a:rPr lang="en-US" sz="900" i="1" dirty="0" smtClean="0">
                    <a:ea typeface="Tahoma" panose="020B0604030504040204" pitchFamily="34" charset="0"/>
                    <a:cs typeface="Arial" panose="020B0604020202020204" pitchFamily="34" charset="0"/>
                  </a:rPr>
                  <a:t> </a:t>
                </a:r>
                <a14:m>
                  <m:oMath xmlns:m="http://schemas.openxmlformats.org/officeDocument/2006/math">
                    <m:r>
                      <a:rPr lang="en-US" sz="900" i="1" smtClean="0">
                        <a:latin typeface="Cambria Math" panose="02040503050406030204" pitchFamily="18" charset="0"/>
                        <a:ea typeface="Tahoma" panose="020B0604030504040204" pitchFamily="34" charset="0"/>
                        <a:cs typeface="Arial" panose="020B0604020202020204" pitchFamily="34" charset="0"/>
                      </a:rPr>
                      <m:t>𝛼</m:t>
                    </m:r>
                  </m:oMath>
                </a14:m>
                <a:r>
                  <a:rPr lang="fr-FR" sz="900" i="1" dirty="0" smtClean="0">
                    <a:ea typeface="Tahoma" panose="020B0604030504040204" pitchFamily="34" charset="0"/>
                    <a:cs typeface="Arial" panose="020B0604020202020204" pitchFamily="34" charset="0"/>
                  </a:rPr>
                  <a:t/>
                </a:r>
                <a:br>
                  <a:rPr lang="fr-FR" sz="900" i="1" dirty="0" smtClean="0">
                    <a:ea typeface="Tahoma" panose="020B0604030504040204" pitchFamily="34" charset="0"/>
                    <a:cs typeface="Arial" panose="020B0604020202020204" pitchFamily="34" charset="0"/>
                  </a:rPr>
                </a:br>
                <a:r>
                  <a:rPr lang="en-US" sz="900" i="1" dirty="0" smtClean="0">
                    <a:ea typeface="Tahoma" panose="020B0604030504040204" pitchFamily="34" charset="0"/>
                    <a:cs typeface="Arial" panose="020B0604020202020204" pitchFamily="34" charset="0"/>
                  </a:rPr>
                  <a:t>using a </a:t>
                </a:r>
                <a:r>
                  <a:rPr lang="en-US" sz="900" i="1" dirty="0">
                    <a:ea typeface="Tahoma" panose="020B0604030504040204" pitchFamily="34" charset="0"/>
                    <a:cs typeface="Arial" panose="020B0604020202020204" pitchFamily="34" charset="0"/>
                  </a:rPr>
                  <a:t>virtual material: (a) indentation </a:t>
                </a:r>
                <a:r>
                  <a:rPr lang="en-US" sz="900" i="1" dirty="0" smtClean="0">
                    <a:ea typeface="Tahoma" panose="020B0604030504040204" pitchFamily="34" charset="0"/>
                    <a:cs typeface="Arial" panose="020B0604020202020204" pitchFamily="34" charset="0"/>
                  </a:rPr>
                  <a:t>curve (b) residual topography</a:t>
                </a:r>
                <a:endParaRPr lang="fr-FR" sz="900" i="1" dirty="0">
                  <a:ea typeface="Tahoma" panose="020B0604030504040204" pitchFamily="34" charset="0"/>
                  <a:cs typeface="Arial" panose="020B0604020202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039906" y="5029165"/>
                <a:ext cx="4704987" cy="369332"/>
              </a:xfrm>
              <a:prstGeom prst="rect">
                <a:avLst/>
              </a:prstGeom>
              <a:blipFill>
                <a:blip r:embed="rId3"/>
                <a:stretch>
                  <a:fillRect b="-4918"/>
                </a:stretch>
              </a:blipFill>
            </p:spPr>
            <p:txBody>
              <a:bodyPr/>
              <a:lstStyle/>
              <a:p>
                <a:r>
                  <a:rPr lang="fr-FR">
                    <a:noFill/>
                  </a:rPr>
                  <a:t> </a:t>
                </a:r>
              </a:p>
            </p:txBody>
          </p:sp>
        </mc:Fallback>
      </mc:AlternateContent>
      <p:sp>
        <p:nvSpPr>
          <p:cNvPr id="10" name="Rectangle 5"/>
          <p:cNvSpPr>
            <a:spLocks noChangeArrowheads="1"/>
          </p:cNvSpPr>
          <p:nvPr/>
        </p:nvSpPr>
        <p:spPr bwMode="auto">
          <a:xfrm>
            <a:off x="6101861" y="16813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028" name="Imag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2348" y="2527551"/>
            <a:ext cx="4821954" cy="15823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p:cNvSpPr>
            <a:spLocks noChangeArrowheads="1"/>
          </p:cNvSpPr>
          <p:nvPr/>
        </p:nvSpPr>
        <p:spPr bwMode="auto">
          <a:xfrm>
            <a:off x="6526307" y="4490149"/>
            <a:ext cx="4993339"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fr-FR" sz="900" b="0" i="1" u="none" strike="noStrike" cap="none" normalizeH="0" baseline="0" dirty="0" smtClean="0">
                <a:ln>
                  <a:noFill/>
                </a:ln>
                <a:solidFill>
                  <a:srgbClr val="00000A"/>
                </a:solidFill>
                <a:effectLst/>
                <a:latin typeface="Calibri" panose="020F0502020204030204" pitchFamily="34" charset="0"/>
                <a:ea typeface="Times New Roman" panose="02020603050405020304" pitchFamily="18" charset="0"/>
                <a:cs typeface="FreeSans"/>
              </a:rPr>
              <a:t>Left - residual stress measurement over a spherical indentation cross-section using HR EBSD and</a:t>
            </a:r>
            <a:r>
              <a:rPr kumimoji="0" lang="en-GB" altLang="fr-FR" sz="900" b="0" i="1" u="none" strike="noStrike" cap="none" normalizeH="0" dirty="0" smtClean="0">
                <a:ln>
                  <a:noFill/>
                </a:ln>
                <a:solidFill>
                  <a:srgbClr val="00000A"/>
                </a:solidFill>
                <a:effectLst/>
                <a:latin typeface="Calibri" panose="020F0502020204030204" pitchFamily="34" charset="0"/>
                <a:ea typeface="Times New Roman" panose="02020603050405020304" pitchFamily="18" charset="0"/>
                <a:cs typeface="FreeSans"/>
              </a:rPr>
              <a:t> </a:t>
            </a:r>
            <a:r>
              <a:rPr kumimoji="0" lang="en-GB" altLang="fr-FR" sz="900" b="0" i="1" u="none" strike="noStrike" cap="none" normalizeH="0" baseline="0" dirty="0" smtClean="0">
                <a:ln>
                  <a:noFill/>
                </a:ln>
                <a:solidFill>
                  <a:srgbClr val="00000A"/>
                </a:solidFill>
                <a:effectLst/>
                <a:latin typeface="Calibri" panose="020F0502020204030204" pitchFamily="34" charset="0"/>
                <a:ea typeface="Times New Roman" panose="02020603050405020304" pitchFamily="18" charset="0"/>
                <a:cs typeface="FreeSans"/>
              </a:rPr>
              <a:t>comparison with CPFEM. Right: effect of crystal orientation (Inverse Pole Figure) on the volume fraction of elements under tensile residual stress</a:t>
            </a:r>
            <a:endParaRPr kumimoji="0" lang="en-GB"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1"/>
          <p:cNvSpPr/>
          <p:nvPr/>
        </p:nvSpPr>
        <p:spPr>
          <a:xfrm>
            <a:off x="6526306" y="5682371"/>
            <a:ext cx="5109883" cy="600164"/>
          </a:xfrm>
          <a:prstGeom prst="rect">
            <a:avLst/>
          </a:prstGeom>
        </p:spPr>
        <p:txBody>
          <a:bodyPr wrap="square">
            <a:spAutoFit/>
          </a:bodyPr>
          <a:lstStyle/>
          <a:p>
            <a:pPr algn="just">
              <a:spcBef>
                <a:spcPts val="800"/>
              </a:spcBef>
              <a:spcAft>
                <a:spcPts val="800"/>
              </a:spcAft>
            </a:pPr>
            <a:r>
              <a:rPr lang="en-US" sz="1100" kern="50" dirty="0" err="1">
                <a:solidFill>
                  <a:srgbClr val="00000A"/>
                </a:solidFill>
                <a:latin typeface="Calibri" panose="020F0502020204030204" pitchFamily="34" charset="0"/>
                <a:ea typeface="Times New Roman" panose="02020603050405020304" pitchFamily="18" charset="0"/>
                <a:cs typeface="font438"/>
              </a:rPr>
              <a:t>Breumier</a:t>
            </a:r>
            <a:r>
              <a:rPr lang="en-US" sz="1100" kern="50" dirty="0">
                <a:solidFill>
                  <a:srgbClr val="00000A"/>
                </a:solidFill>
                <a:latin typeface="Calibri" panose="020F0502020204030204" pitchFamily="34" charset="0"/>
                <a:ea typeface="Times New Roman" panose="02020603050405020304" pitchFamily="18" charset="0"/>
                <a:cs typeface="font438"/>
              </a:rPr>
              <a:t>, S., </a:t>
            </a:r>
            <a:r>
              <a:rPr lang="en-US" sz="1100" kern="50" dirty="0" err="1">
                <a:solidFill>
                  <a:srgbClr val="00000A"/>
                </a:solidFill>
                <a:latin typeface="Calibri" panose="020F0502020204030204" pitchFamily="34" charset="0"/>
                <a:ea typeface="Times New Roman" panose="02020603050405020304" pitchFamily="18" charset="0"/>
                <a:cs typeface="font438"/>
              </a:rPr>
              <a:t>Villani</a:t>
            </a:r>
            <a:r>
              <a:rPr lang="en-US" sz="1100" kern="50" dirty="0">
                <a:solidFill>
                  <a:srgbClr val="00000A"/>
                </a:solidFill>
                <a:latin typeface="Calibri" panose="020F0502020204030204" pitchFamily="34" charset="0"/>
                <a:ea typeface="Times New Roman" panose="02020603050405020304" pitchFamily="18" charset="0"/>
                <a:cs typeface="font438"/>
              </a:rPr>
              <a:t>, A., Maurice, C., Lévesque, M., </a:t>
            </a:r>
            <a:r>
              <a:rPr lang="en-US" sz="1100" kern="50" dirty="0" err="1">
                <a:solidFill>
                  <a:srgbClr val="00000A"/>
                </a:solidFill>
                <a:latin typeface="Calibri" panose="020F0502020204030204" pitchFamily="34" charset="0"/>
                <a:ea typeface="Times New Roman" panose="02020603050405020304" pitchFamily="18" charset="0"/>
                <a:cs typeface="font438"/>
              </a:rPr>
              <a:t>Kermouche</a:t>
            </a:r>
            <a:r>
              <a:rPr lang="en-US" sz="1100" kern="50" dirty="0">
                <a:solidFill>
                  <a:srgbClr val="00000A"/>
                </a:solidFill>
                <a:latin typeface="Calibri" panose="020F0502020204030204" pitchFamily="34" charset="0"/>
                <a:ea typeface="Times New Roman" panose="02020603050405020304" pitchFamily="18" charset="0"/>
                <a:cs typeface="font438"/>
              </a:rPr>
              <a:t>, G., 2019. Effect of crystal orientation on indentation-induced residual stress field: Simulation and experimental validation. Materials &amp; Design </a:t>
            </a:r>
            <a:r>
              <a:rPr lang="en-US" sz="1100" kern="50" dirty="0" smtClean="0">
                <a:solidFill>
                  <a:srgbClr val="00000A"/>
                </a:solidFill>
                <a:latin typeface="Calibri" panose="020F0502020204030204" pitchFamily="34" charset="0"/>
                <a:ea typeface="Times New Roman" panose="02020603050405020304" pitchFamily="18" charset="0"/>
                <a:cs typeface="font438"/>
              </a:rPr>
              <a:t>169, 107659</a:t>
            </a:r>
            <a:endParaRPr lang="fr-FR" sz="1100" kern="50" dirty="0">
              <a:solidFill>
                <a:srgbClr val="00000A"/>
              </a:solidFill>
              <a:latin typeface="Calibri" panose="020F0502020204030204" pitchFamily="34" charset="0"/>
              <a:ea typeface="Times New Roman" panose="02020603050405020304" pitchFamily="18" charset="0"/>
              <a:cs typeface="font438"/>
            </a:endParaRPr>
          </a:p>
        </p:txBody>
      </p:sp>
      <p:sp>
        <p:nvSpPr>
          <p:cNvPr id="14" name="Rectangle 13"/>
          <p:cNvSpPr/>
          <p:nvPr/>
        </p:nvSpPr>
        <p:spPr>
          <a:xfrm>
            <a:off x="967154" y="5691336"/>
            <a:ext cx="4913693" cy="769441"/>
          </a:xfrm>
          <a:prstGeom prst="rect">
            <a:avLst/>
          </a:prstGeom>
        </p:spPr>
        <p:txBody>
          <a:bodyPr wrap="square">
            <a:spAutoFit/>
          </a:bodyPr>
          <a:lstStyle/>
          <a:p>
            <a:pPr algn="just"/>
            <a:r>
              <a:rPr lang="fr-FR" sz="1100" dirty="0" smtClean="0"/>
              <a:t>E. Renner, A. </a:t>
            </a:r>
            <a:r>
              <a:rPr lang="fr-FR" sz="1100" dirty="0" err="1" smtClean="0"/>
              <a:t>Bourceret</a:t>
            </a:r>
            <a:r>
              <a:rPr lang="fr-FR" sz="1100" dirty="0" smtClean="0"/>
              <a:t>, Y. Gaillard, F. Amiot, P. </a:t>
            </a:r>
            <a:r>
              <a:rPr lang="fr-FR" sz="1100" dirty="0" err="1" smtClean="0"/>
              <a:t>Delobelle</a:t>
            </a:r>
            <a:r>
              <a:rPr lang="fr-FR" sz="1100" dirty="0" smtClean="0"/>
              <a:t>, F. Richard, 2020. Identifiability of single </a:t>
            </a:r>
            <a:r>
              <a:rPr lang="fr-FR" sz="1100" dirty="0" err="1" smtClean="0"/>
              <a:t>crystal</a:t>
            </a:r>
            <a:r>
              <a:rPr lang="fr-FR" sz="1100" dirty="0" smtClean="0"/>
              <a:t> </a:t>
            </a:r>
            <a:r>
              <a:rPr lang="fr-FR" sz="1100" dirty="0" err="1" smtClean="0"/>
              <a:t>plasticity</a:t>
            </a:r>
            <a:r>
              <a:rPr lang="fr-FR" sz="1100" dirty="0" smtClean="0"/>
              <a:t> </a:t>
            </a:r>
            <a:r>
              <a:rPr lang="fr-FR" sz="1100" dirty="0" err="1" smtClean="0"/>
              <a:t>parameters</a:t>
            </a:r>
            <a:r>
              <a:rPr lang="fr-FR" sz="1100" dirty="0" smtClean="0"/>
              <a:t> </a:t>
            </a:r>
            <a:r>
              <a:rPr lang="fr-FR" sz="1100" dirty="0" err="1" smtClean="0"/>
              <a:t>from</a:t>
            </a:r>
            <a:r>
              <a:rPr lang="fr-FR" sz="1100" dirty="0" smtClean="0"/>
              <a:t> </a:t>
            </a:r>
            <a:r>
              <a:rPr lang="fr-FR" sz="1100" dirty="0" err="1" smtClean="0"/>
              <a:t>residual</a:t>
            </a:r>
            <a:r>
              <a:rPr lang="fr-FR" sz="1100" dirty="0" smtClean="0"/>
              <a:t> topographies in Berkovich nanoindentation on FCC nickel, Journal of the </a:t>
            </a:r>
            <a:r>
              <a:rPr lang="fr-FR" sz="1100" dirty="0" err="1" smtClean="0"/>
              <a:t>Mechanics</a:t>
            </a:r>
            <a:r>
              <a:rPr lang="fr-FR" sz="1100" dirty="0" smtClean="0"/>
              <a:t> and </a:t>
            </a:r>
            <a:r>
              <a:rPr lang="fr-FR" sz="1100" dirty="0" err="1" smtClean="0"/>
              <a:t>Physics</a:t>
            </a:r>
            <a:r>
              <a:rPr lang="fr-FR" sz="1100" dirty="0" smtClean="0"/>
              <a:t> of </a:t>
            </a:r>
            <a:r>
              <a:rPr lang="fr-FR" sz="1100" dirty="0" err="1" smtClean="0"/>
              <a:t>Solids</a:t>
            </a:r>
            <a:r>
              <a:rPr lang="fr-FR" sz="1100" dirty="0" smtClean="0"/>
              <a:t>, vol. 138 , </a:t>
            </a:r>
            <a:r>
              <a:rPr lang="fr-FR" sz="1100" dirty="0" err="1" smtClean="0"/>
              <a:t>InPress</a:t>
            </a:r>
            <a:endParaRPr lang="fr-FR" sz="1100" dirty="0"/>
          </a:p>
        </p:txBody>
      </p:sp>
    </p:spTree>
    <p:extLst>
      <p:ext uri="{BB962C8B-B14F-4D97-AF65-F5344CB8AC3E}">
        <p14:creationId xmlns:p14="http://schemas.microsoft.com/office/powerpoint/2010/main" val="1541811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Propositions d’image d’accueil</a:t>
            </a:r>
            <a:endParaRPr lang="fr-FR" dirty="0"/>
          </a:p>
        </p:txBody>
      </p:sp>
      <p:grpSp>
        <p:nvGrpSpPr>
          <p:cNvPr id="3" name="Groupe 2"/>
          <p:cNvGrpSpPr/>
          <p:nvPr/>
        </p:nvGrpSpPr>
        <p:grpSpPr>
          <a:xfrm>
            <a:off x="4603750" y="2343151"/>
            <a:ext cx="3149599" cy="3134141"/>
            <a:chOff x="1479550" y="2714626"/>
            <a:chExt cx="3149599" cy="3134141"/>
          </a:xfrm>
        </p:grpSpPr>
        <p:sp>
          <p:nvSpPr>
            <p:cNvPr id="4" name="Rectangle 3"/>
            <p:cNvSpPr/>
            <p:nvPr/>
          </p:nvSpPr>
          <p:spPr>
            <a:xfrm>
              <a:off x="1547812" y="2882621"/>
              <a:ext cx="3081337" cy="2956206"/>
            </a:xfrm>
            <a:prstGeom prst="rect">
              <a:avLst/>
            </a:prstGeom>
            <a:gradFill>
              <a:gsLst>
                <a:gs pos="18000">
                  <a:srgbClr val="0000BE"/>
                </a:gs>
                <a:gs pos="0">
                  <a:schemeClr val="accent1">
                    <a:lumMod val="5000"/>
                    <a:lumOff val="95000"/>
                  </a:schemeClr>
                </a:gs>
                <a:gs pos="0">
                  <a:srgbClr val="0000A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rot="16200000">
              <a:off x="863789" y="3565494"/>
              <a:ext cx="2967296" cy="1599250"/>
            </a:xfrm>
            <a:prstGeom prst="rect">
              <a:avLst/>
            </a:prstGeom>
            <a:gradFill>
              <a:gsLst>
                <a:gs pos="100000">
                  <a:srgbClr val="D9E8F5"/>
                </a:gs>
                <a:gs pos="78000">
                  <a:srgbClr val="0000E5"/>
                </a:gs>
                <a:gs pos="0">
                  <a:schemeClr val="accent1">
                    <a:lumMod val="5000"/>
                    <a:lumOff val="95000"/>
                  </a:schemeClr>
                </a:gs>
                <a:gs pos="0">
                  <a:srgbClr val="0000A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217F390A-058C-4076-9AF2-3D2B33C904D4}"/>
                </a:ext>
              </a:extLst>
            </p:cNvPr>
            <p:cNvPicPr>
              <a:picLocks noChangeAspect="1"/>
            </p:cNvPicPr>
            <p:nvPr/>
          </p:nvPicPr>
          <p:blipFill rotWithShape="1">
            <a:blip r:embed="rId2"/>
            <a:srcRect l="-171" t="-5536" r="2125" b="618"/>
            <a:stretch/>
          </p:blipFill>
          <p:spPr>
            <a:xfrm>
              <a:off x="1479550" y="2714626"/>
              <a:ext cx="3086100" cy="3124200"/>
            </a:xfrm>
            <a:prstGeom prst="rtTriangle">
              <a:avLst/>
            </a:prstGeom>
          </p:spPr>
        </p:pic>
        <p:pic>
          <p:nvPicPr>
            <p:cNvPr id="7" name="Image 6">
              <a:extLst>
                <a:ext uri="{FF2B5EF4-FFF2-40B4-BE49-F238E27FC236}">
                  <a16:creationId xmlns:a16="http://schemas.microsoft.com/office/drawing/2014/main" id="{88442155-7A2B-47EF-9345-3362B464C0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021" t="12119" r="20363" b="20047"/>
            <a:stretch/>
          </p:blipFill>
          <p:spPr>
            <a:xfrm rot="5817024" flipV="1">
              <a:off x="2290665" y="3355262"/>
              <a:ext cx="1508239" cy="1893436"/>
            </a:xfrm>
            <a:prstGeom prst="rtTriangle">
              <a:avLst/>
            </a:prstGeom>
          </p:spPr>
        </p:pic>
        <p:pic>
          <p:nvPicPr>
            <p:cNvPr id="8" name="Image 7">
              <a:extLst>
                <a:ext uri="{FF2B5EF4-FFF2-40B4-BE49-F238E27FC236}">
                  <a16:creationId xmlns:a16="http://schemas.microsoft.com/office/drawing/2014/main" id="{88442155-7A2B-47EF-9345-3362B464C0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57" t="14027" r="36887" b="17019"/>
            <a:stretch/>
          </p:blipFill>
          <p:spPr>
            <a:xfrm rot="5818070" flipV="1">
              <a:off x="2943463" y="2396206"/>
              <a:ext cx="565898" cy="1781642"/>
            </a:xfrm>
            <a:prstGeom prst="rect">
              <a:avLst/>
            </a:prstGeom>
          </p:spPr>
        </p:pic>
        <p:pic>
          <p:nvPicPr>
            <p:cNvPr id="9" name="Image 8">
              <a:extLst>
                <a:ext uri="{FF2B5EF4-FFF2-40B4-BE49-F238E27FC236}">
                  <a16:creationId xmlns:a16="http://schemas.microsoft.com/office/drawing/2014/main" id="{88442155-7A2B-47EF-9345-3362B464C0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524" t="76924" r="21515" b="12671"/>
            <a:stretch/>
          </p:blipFill>
          <p:spPr>
            <a:xfrm rot="5808497" flipV="1">
              <a:off x="3581790" y="4496152"/>
              <a:ext cx="1041609" cy="304077"/>
            </a:xfrm>
            <a:prstGeom prst="rect">
              <a:avLst/>
            </a:prstGeom>
          </p:spPr>
        </p:pic>
      </p:grpSp>
    </p:spTree>
    <p:extLst>
      <p:ext uri="{BB962C8B-B14F-4D97-AF65-F5344CB8AC3E}">
        <p14:creationId xmlns:p14="http://schemas.microsoft.com/office/powerpoint/2010/main" val="37582131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A37C2680244B4688943730BBE9E159" ma:contentTypeVersion="0" ma:contentTypeDescription="Crée un document." ma:contentTypeScope="" ma:versionID="c09055ccfecc184b4792884577670e42">
  <xsd:schema xmlns:xsd="http://www.w3.org/2001/XMLSchema" xmlns:xs="http://www.w3.org/2001/XMLSchema" xmlns:p="http://schemas.microsoft.com/office/2006/metadata/properties" targetNamespace="http://schemas.microsoft.com/office/2006/metadata/properties" ma:root="true" ma:fieldsID="7043723848d0f805fbc3fbd7bf262d2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B72358-0A4F-40B2-9057-27FF77FB7DEC}">
  <ds:schemaRefs>
    <ds:schemaRef ds:uri="http://schemas.openxmlformats.org/package/2006/metadata/core-properties"/>
    <ds:schemaRef ds:uri="http://purl.org/dc/elements/1.1/"/>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purl.org/dc/dcmitype/"/>
    <ds:schemaRef ds:uri="http://purl.org/dc/terms/"/>
  </ds:schemaRefs>
</ds:datastoreItem>
</file>

<file path=customXml/itemProps2.xml><?xml version="1.0" encoding="utf-8"?>
<ds:datastoreItem xmlns:ds="http://schemas.openxmlformats.org/officeDocument/2006/customXml" ds:itemID="{17B01598-6BA3-46A5-A4A2-2ADDEEACEDF8}">
  <ds:schemaRefs>
    <ds:schemaRef ds:uri="http://schemas.microsoft.com/sharepoint/v3/contenttype/forms"/>
  </ds:schemaRefs>
</ds:datastoreItem>
</file>

<file path=customXml/itemProps3.xml><?xml version="1.0" encoding="utf-8"?>
<ds:datastoreItem xmlns:ds="http://schemas.openxmlformats.org/officeDocument/2006/customXml" ds:itemID="{F4C9219B-6690-4B7B-A4AE-1B5CD78F5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1200</TotalTime>
  <Words>1511</Words>
  <Application>Microsoft Office PowerPoint</Application>
  <PresentationFormat>Grand écran</PresentationFormat>
  <Paragraphs>77</Paragraphs>
  <Slides>5</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5</vt:i4>
      </vt:variant>
    </vt:vector>
  </HeadingPairs>
  <TitlesOfParts>
    <vt:vector size="16" baseType="lpstr">
      <vt:lpstr>Arial</vt:lpstr>
      <vt:lpstr>Calibri</vt:lpstr>
      <vt:lpstr>Calibri Light</vt:lpstr>
      <vt:lpstr>Cambria</vt:lpstr>
      <vt:lpstr>Cambria Math</vt:lpstr>
      <vt:lpstr>font438</vt:lpstr>
      <vt:lpstr>FreeSans</vt:lpstr>
      <vt:lpstr>Tahoma</vt:lpstr>
      <vt:lpstr>Times New Roman</vt:lpstr>
      <vt:lpstr>Wingdings</vt:lpstr>
      <vt:lpstr>Thème Office</vt:lpstr>
      <vt:lpstr>Présentation PowerPoint</vt:lpstr>
      <vt:lpstr>Présentation PowerPoint</vt:lpstr>
      <vt:lpstr>Présentation PowerPoint</vt:lpstr>
      <vt:lpstr>Présentation PowerPoint</vt:lpstr>
      <vt:lpstr>Les Propositions d’image d’accueil</vt:lpstr>
    </vt:vector>
  </TitlesOfParts>
  <Company>FEMTO-ST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Bourceret Alexandre</dc:creator>
  <cp:lastModifiedBy>FABRICE RICHARD</cp:lastModifiedBy>
  <cp:revision>37</cp:revision>
  <dcterms:created xsi:type="dcterms:W3CDTF">2020-04-08T15:04:45Z</dcterms:created>
  <dcterms:modified xsi:type="dcterms:W3CDTF">2020-04-09T15:55:32Z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0x01010007A37C2680244B4688943730BBE9E159</vt:lpwstr>
  </property>
</Properties>
</file>